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4"/>
  </p:sldMasterIdLst>
  <p:notesMasterIdLst>
    <p:notesMasterId r:id="rId222"/>
  </p:notesMasterIdLst>
  <p:handoutMasterIdLst>
    <p:handoutMasterId r:id="rId223"/>
  </p:handoutMasterIdLst>
  <p:sldIdLst>
    <p:sldId id="316" r:id="rId5"/>
    <p:sldId id="405" r:id="rId6"/>
    <p:sldId id="472" r:id="rId7"/>
    <p:sldId id="406" r:id="rId8"/>
    <p:sldId id="407" r:id="rId9"/>
    <p:sldId id="408" r:id="rId10"/>
    <p:sldId id="409" r:id="rId11"/>
    <p:sldId id="410" r:id="rId12"/>
    <p:sldId id="411" r:id="rId13"/>
    <p:sldId id="412" r:id="rId14"/>
    <p:sldId id="413" r:id="rId15"/>
    <p:sldId id="414" r:id="rId16"/>
    <p:sldId id="415" r:id="rId17"/>
    <p:sldId id="416" r:id="rId18"/>
    <p:sldId id="417" r:id="rId19"/>
    <p:sldId id="418" r:id="rId20"/>
    <p:sldId id="419" r:id="rId21"/>
    <p:sldId id="420" r:id="rId22"/>
    <p:sldId id="421" r:id="rId23"/>
    <p:sldId id="422" r:id="rId24"/>
    <p:sldId id="423" r:id="rId25"/>
    <p:sldId id="424" r:id="rId26"/>
    <p:sldId id="425" r:id="rId27"/>
    <p:sldId id="426" r:id="rId28"/>
    <p:sldId id="427" r:id="rId29"/>
    <p:sldId id="428" r:id="rId30"/>
    <p:sldId id="429" r:id="rId31"/>
    <p:sldId id="430" r:id="rId32"/>
    <p:sldId id="431" r:id="rId33"/>
    <p:sldId id="432" r:id="rId34"/>
    <p:sldId id="433" r:id="rId35"/>
    <p:sldId id="434" r:id="rId36"/>
    <p:sldId id="435" r:id="rId37"/>
    <p:sldId id="436" r:id="rId38"/>
    <p:sldId id="437" r:id="rId39"/>
    <p:sldId id="438" r:id="rId40"/>
    <p:sldId id="439" r:id="rId41"/>
    <p:sldId id="440" r:id="rId42"/>
    <p:sldId id="441" r:id="rId43"/>
    <p:sldId id="442" r:id="rId44"/>
    <p:sldId id="443" r:id="rId45"/>
    <p:sldId id="444" r:id="rId46"/>
    <p:sldId id="445" r:id="rId47"/>
    <p:sldId id="446" r:id="rId48"/>
    <p:sldId id="447" r:id="rId49"/>
    <p:sldId id="448" r:id="rId50"/>
    <p:sldId id="449" r:id="rId51"/>
    <p:sldId id="450" r:id="rId52"/>
    <p:sldId id="451" r:id="rId53"/>
    <p:sldId id="452" r:id="rId54"/>
    <p:sldId id="453" r:id="rId55"/>
    <p:sldId id="454" r:id="rId56"/>
    <p:sldId id="455" r:id="rId57"/>
    <p:sldId id="570" r:id="rId58"/>
    <p:sldId id="571" r:id="rId59"/>
    <p:sldId id="456" r:id="rId60"/>
    <p:sldId id="457" r:id="rId61"/>
    <p:sldId id="567" r:id="rId62"/>
    <p:sldId id="568" r:id="rId63"/>
    <p:sldId id="569" r:id="rId64"/>
    <p:sldId id="572" r:id="rId65"/>
    <p:sldId id="573" r:id="rId66"/>
    <p:sldId id="458" r:id="rId67"/>
    <p:sldId id="459" r:id="rId68"/>
    <p:sldId id="460" r:id="rId69"/>
    <p:sldId id="461" r:id="rId70"/>
    <p:sldId id="462" r:id="rId71"/>
    <p:sldId id="463" r:id="rId72"/>
    <p:sldId id="464" r:id="rId73"/>
    <p:sldId id="465" r:id="rId74"/>
    <p:sldId id="466" r:id="rId75"/>
    <p:sldId id="467" r:id="rId76"/>
    <p:sldId id="468" r:id="rId77"/>
    <p:sldId id="469" r:id="rId78"/>
    <p:sldId id="470" r:id="rId79"/>
    <p:sldId id="471" r:id="rId80"/>
    <p:sldId id="473" r:id="rId81"/>
    <p:sldId id="474" r:id="rId82"/>
    <p:sldId id="475" r:id="rId83"/>
    <p:sldId id="476" r:id="rId84"/>
    <p:sldId id="477" r:id="rId85"/>
    <p:sldId id="478" r:id="rId86"/>
    <p:sldId id="479" r:id="rId87"/>
    <p:sldId id="480" r:id="rId88"/>
    <p:sldId id="481" r:id="rId89"/>
    <p:sldId id="482" r:id="rId90"/>
    <p:sldId id="483" r:id="rId91"/>
    <p:sldId id="484" r:id="rId92"/>
    <p:sldId id="485" r:id="rId93"/>
    <p:sldId id="486" r:id="rId94"/>
    <p:sldId id="487" r:id="rId95"/>
    <p:sldId id="488" r:id="rId96"/>
    <p:sldId id="489" r:id="rId97"/>
    <p:sldId id="490" r:id="rId98"/>
    <p:sldId id="491" r:id="rId99"/>
    <p:sldId id="492" r:id="rId100"/>
    <p:sldId id="493" r:id="rId101"/>
    <p:sldId id="494" r:id="rId102"/>
    <p:sldId id="495" r:id="rId103"/>
    <p:sldId id="496" r:id="rId104"/>
    <p:sldId id="497" r:id="rId105"/>
    <p:sldId id="498" r:id="rId106"/>
    <p:sldId id="499" r:id="rId107"/>
    <p:sldId id="500" r:id="rId108"/>
    <p:sldId id="501" r:id="rId109"/>
    <p:sldId id="502" r:id="rId110"/>
    <p:sldId id="524" r:id="rId111"/>
    <p:sldId id="503" r:id="rId112"/>
    <p:sldId id="504" r:id="rId113"/>
    <p:sldId id="525" r:id="rId114"/>
    <p:sldId id="526" r:id="rId115"/>
    <p:sldId id="527" r:id="rId116"/>
    <p:sldId id="528" r:id="rId117"/>
    <p:sldId id="529" r:id="rId118"/>
    <p:sldId id="530" r:id="rId119"/>
    <p:sldId id="531" r:id="rId120"/>
    <p:sldId id="532" r:id="rId121"/>
    <p:sldId id="533" r:id="rId122"/>
    <p:sldId id="534" r:id="rId123"/>
    <p:sldId id="535" r:id="rId124"/>
    <p:sldId id="536" r:id="rId125"/>
    <p:sldId id="537" r:id="rId126"/>
    <p:sldId id="505" r:id="rId127"/>
    <p:sldId id="506" r:id="rId128"/>
    <p:sldId id="517" r:id="rId129"/>
    <p:sldId id="507" r:id="rId130"/>
    <p:sldId id="508" r:id="rId131"/>
    <p:sldId id="509" r:id="rId132"/>
    <p:sldId id="510" r:id="rId133"/>
    <p:sldId id="511" r:id="rId134"/>
    <p:sldId id="512" r:id="rId135"/>
    <p:sldId id="513" r:id="rId136"/>
    <p:sldId id="514" r:id="rId137"/>
    <p:sldId id="515" r:id="rId138"/>
    <p:sldId id="516" r:id="rId139"/>
    <p:sldId id="518" r:id="rId140"/>
    <p:sldId id="519" r:id="rId141"/>
    <p:sldId id="520" r:id="rId142"/>
    <p:sldId id="521" r:id="rId143"/>
    <p:sldId id="522" r:id="rId144"/>
    <p:sldId id="523" r:id="rId145"/>
    <p:sldId id="539" r:id="rId146"/>
    <p:sldId id="541" r:id="rId147"/>
    <p:sldId id="538" r:id="rId148"/>
    <p:sldId id="540" r:id="rId149"/>
    <p:sldId id="542" r:id="rId150"/>
    <p:sldId id="543" r:id="rId151"/>
    <p:sldId id="544" r:id="rId152"/>
    <p:sldId id="545" r:id="rId153"/>
    <p:sldId id="546" r:id="rId154"/>
    <p:sldId id="547" r:id="rId155"/>
    <p:sldId id="548" r:id="rId156"/>
    <p:sldId id="549" r:id="rId157"/>
    <p:sldId id="550" r:id="rId158"/>
    <p:sldId id="551" r:id="rId159"/>
    <p:sldId id="552" r:id="rId160"/>
    <p:sldId id="553" r:id="rId161"/>
    <p:sldId id="554" r:id="rId162"/>
    <p:sldId id="555" r:id="rId163"/>
    <p:sldId id="556" r:id="rId164"/>
    <p:sldId id="557" r:id="rId165"/>
    <p:sldId id="558" r:id="rId166"/>
    <p:sldId id="559" r:id="rId167"/>
    <p:sldId id="560" r:id="rId168"/>
    <p:sldId id="561" r:id="rId169"/>
    <p:sldId id="562" r:id="rId170"/>
    <p:sldId id="563" r:id="rId171"/>
    <p:sldId id="564" r:id="rId172"/>
    <p:sldId id="565" r:id="rId173"/>
    <p:sldId id="566" r:id="rId174"/>
    <p:sldId id="609" r:id="rId175"/>
    <p:sldId id="610" r:id="rId176"/>
    <p:sldId id="611" r:id="rId177"/>
    <p:sldId id="612" r:id="rId178"/>
    <p:sldId id="613" r:id="rId179"/>
    <p:sldId id="614" r:id="rId180"/>
    <p:sldId id="615" r:id="rId181"/>
    <p:sldId id="616" r:id="rId182"/>
    <p:sldId id="598" r:id="rId183"/>
    <p:sldId id="599" r:id="rId184"/>
    <p:sldId id="600" r:id="rId185"/>
    <p:sldId id="608" r:id="rId186"/>
    <p:sldId id="619" r:id="rId187"/>
    <p:sldId id="574" r:id="rId188"/>
    <p:sldId id="575" r:id="rId189"/>
    <p:sldId id="579" r:id="rId190"/>
    <p:sldId id="577" r:id="rId191"/>
    <p:sldId id="578" r:id="rId192"/>
    <p:sldId id="580" r:id="rId193"/>
    <p:sldId id="581" r:id="rId194"/>
    <p:sldId id="617" r:id="rId195"/>
    <p:sldId id="618" r:id="rId196"/>
    <p:sldId id="582" r:id="rId197"/>
    <p:sldId id="583" r:id="rId198"/>
    <p:sldId id="584" r:id="rId199"/>
    <p:sldId id="585" r:id="rId200"/>
    <p:sldId id="586" r:id="rId201"/>
    <p:sldId id="587" r:id="rId202"/>
    <p:sldId id="588" r:id="rId203"/>
    <p:sldId id="589" r:id="rId204"/>
    <p:sldId id="590" r:id="rId205"/>
    <p:sldId id="591" r:id="rId206"/>
    <p:sldId id="593" r:id="rId207"/>
    <p:sldId id="594" r:id="rId208"/>
    <p:sldId id="595" r:id="rId209"/>
    <p:sldId id="596" r:id="rId210"/>
    <p:sldId id="597" r:id="rId211"/>
    <p:sldId id="592" r:id="rId212"/>
    <p:sldId id="602" r:id="rId213"/>
    <p:sldId id="604" r:id="rId214"/>
    <p:sldId id="605" r:id="rId215"/>
    <p:sldId id="606" r:id="rId216"/>
    <p:sldId id="607" r:id="rId217"/>
    <p:sldId id="603" r:id="rId218"/>
    <p:sldId id="601" r:id="rId219"/>
    <p:sldId id="339" r:id="rId220"/>
    <p:sldId id="364" r:id="rId221"/>
  </p:sldIdLst>
  <p:sldSz cx="9144000" cy="6858000" type="screen4x3"/>
  <p:notesSz cx="6858000" cy="9144000"/>
  <p:custDataLst>
    <p:tags r:id="rId2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768CF4-E1AD-4365-AE30-7076C8377AF3}">
          <p14:sldIdLst>
            <p14:sldId id="316"/>
            <p14:sldId id="405"/>
            <p14:sldId id="472"/>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570"/>
            <p14:sldId id="571"/>
            <p14:sldId id="456"/>
            <p14:sldId id="457"/>
            <p14:sldId id="567"/>
            <p14:sldId id="568"/>
            <p14:sldId id="569"/>
            <p14:sldId id="572"/>
            <p14:sldId id="573"/>
            <p14:sldId id="458"/>
            <p14:sldId id="459"/>
            <p14:sldId id="460"/>
            <p14:sldId id="461"/>
            <p14:sldId id="462"/>
            <p14:sldId id="463"/>
            <p14:sldId id="464"/>
            <p14:sldId id="465"/>
            <p14:sldId id="466"/>
            <p14:sldId id="467"/>
            <p14:sldId id="468"/>
            <p14:sldId id="469"/>
            <p14:sldId id="470"/>
            <p14:sldId id="471"/>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24"/>
            <p14:sldId id="503"/>
            <p14:sldId id="504"/>
            <p14:sldId id="525"/>
            <p14:sldId id="526"/>
            <p14:sldId id="527"/>
            <p14:sldId id="528"/>
            <p14:sldId id="529"/>
            <p14:sldId id="530"/>
            <p14:sldId id="531"/>
            <p14:sldId id="532"/>
            <p14:sldId id="533"/>
            <p14:sldId id="534"/>
            <p14:sldId id="535"/>
            <p14:sldId id="536"/>
            <p14:sldId id="537"/>
            <p14:sldId id="505"/>
            <p14:sldId id="506"/>
            <p14:sldId id="517"/>
            <p14:sldId id="507"/>
            <p14:sldId id="508"/>
            <p14:sldId id="509"/>
            <p14:sldId id="510"/>
            <p14:sldId id="511"/>
            <p14:sldId id="512"/>
            <p14:sldId id="513"/>
            <p14:sldId id="514"/>
            <p14:sldId id="515"/>
            <p14:sldId id="516"/>
            <p14:sldId id="518"/>
            <p14:sldId id="519"/>
            <p14:sldId id="520"/>
            <p14:sldId id="521"/>
            <p14:sldId id="522"/>
            <p14:sldId id="523"/>
            <p14:sldId id="539"/>
            <p14:sldId id="541"/>
            <p14:sldId id="538"/>
            <p14:sldId id="540"/>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609"/>
            <p14:sldId id="610"/>
            <p14:sldId id="611"/>
            <p14:sldId id="612"/>
            <p14:sldId id="613"/>
            <p14:sldId id="614"/>
            <p14:sldId id="615"/>
            <p14:sldId id="616"/>
            <p14:sldId id="598"/>
            <p14:sldId id="599"/>
            <p14:sldId id="600"/>
            <p14:sldId id="608"/>
            <p14:sldId id="619"/>
            <p14:sldId id="574"/>
            <p14:sldId id="575"/>
            <p14:sldId id="579"/>
            <p14:sldId id="577"/>
            <p14:sldId id="578"/>
            <p14:sldId id="580"/>
            <p14:sldId id="581"/>
            <p14:sldId id="617"/>
            <p14:sldId id="618"/>
            <p14:sldId id="582"/>
            <p14:sldId id="583"/>
            <p14:sldId id="584"/>
            <p14:sldId id="585"/>
            <p14:sldId id="586"/>
            <p14:sldId id="587"/>
            <p14:sldId id="588"/>
            <p14:sldId id="589"/>
            <p14:sldId id="590"/>
            <p14:sldId id="591"/>
            <p14:sldId id="593"/>
            <p14:sldId id="594"/>
            <p14:sldId id="595"/>
            <p14:sldId id="596"/>
            <p14:sldId id="597"/>
            <p14:sldId id="592"/>
            <p14:sldId id="602"/>
            <p14:sldId id="604"/>
            <p14:sldId id="605"/>
            <p14:sldId id="606"/>
            <p14:sldId id="607"/>
            <p14:sldId id="603"/>
            <p14:sldId id="601"/>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5394" autoAdjust="0"/>
  </p:normalViewPr>
  <p:slideViewPr>
    <p:cSldViewPr snapToObjects="1" showGuides="1">
      <p:cViewPr varScale="1">
        <p:scale>
          <a:sx n="89" d="100"/>
          <a:sy n="89" d="100"/>
        </p:scale>
        <p:origin x="1310" y="53"/>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tableStyles" Target="tableStyle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handoutMaster" Target="handoutMasters/handoutMaster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tags" Target="tags/tag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2019-05-28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5/28/2019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2294" y="160337"/>
            <a:ext cx="1192144" cy="919083"/>
          </a:xfrm>
          <a:prstGeom prst="rect">
            <a:avLst/>
          </a:prstGeom>
        </p:spPr>
      </p:pic>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2294" y="160337"/>
            <a:ext cx="1192144" cy="917965"/>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2294" y="160337"/>
            <a:ext cx="1192144" cy="919083"/>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
        <p:nvSpPr>
          <p:cNvPr id="2" name="AutoShape 2" descr="Image result for dotnet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Image result for dotnet  logo"/>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dotnet logo"/>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2294" y="160337"/>
            <a:ext cx="1192144" cy="919083"/>
          </a:xfrm>
          <a:prstGeom prst="rect">
            <a:avLst/>
          </a:prstGeom>
        </p:spPr>
      </p:pic>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2294" y="160337"/>
            <a:ext cx="1192144" cy="919083"/>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2294" y="160337"/>
            <a:ext cx="1192144" cy="919083"/>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2294" y="160337"/>
            <a:ext cx="1192144" cy="919083"/>
          </a:xfrm>
          <a:prstGeom prst="rect">
            <a:avLst/>
          </a:prstGeom>
        </p:spPr>
      </p:pic>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2294" y="160337"/>
            <a:ext cx="1192144" cy="919083"/>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2294" y="160337"/>
            <a:ext cx="1192144" cy="919083"/>
          </a:xfrm>
          <a:prstGeom prst="rect">
            <a:avLst/>
          </a:prstGeom>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2294" y="160337"/>
            <a:ext cx="1192144" cy="919083"/>
          </a:xfrm>
          <a:prstGeom prst="rect">
            <a:avLst/>
          </a:prstGeom>
        </p:spPr>
      </p:pic>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2294" y="160337"/>
            <a:ext cx="1192144" cy="919083"/>
          </a:xfrm>
          <a:prstGeom prst="rect">
            <a:avLst/>
          </a:prstGeom>
        </p:spPr>
      </p:pic>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hyperlink" Target=".net%20memory%20profiler.docx" TargetMode="Externa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8" Type="http://schemas.openxmlformats.org/officeDocument/2006/relationships/hyperlink" Target="https://docs.microsoft.com/en-us/visualstudio/debugger/intellitrace?view=vs-2019" TargetMode="External"/><Relationship Id="rId3" Type="http://schemas.openxmlformats.org/officeDocument/2006/relationships/hyperlink" Target="https://docs.microsoft.com/en-us/visualstudio/profiling/memory-usage?view=vs-2019" TargetMode="External"/><Relationship Id="rId7" Type="http://schemas.openxmlformats.org/officeDocument/2006/relationships/hyperlink" Target="https://docs.microsoft.com/en-us/visualstudio/profiling/performance-explorer?view=vs-2019" TargetMode="External"/><Relationship Id="rId2" Type="http://schemas.openxmlformats.org/officeDocument/2006/relationships/hyperlink" Target="https://docs.microsoft.com/en-us/visualstudio/profiling/cpu-usage?view=vs-2019" TargetMode="External"/><Relationship Id="rId1" Type="http://schemas.openxmlformats.org/officeDocument/2006/relationships/slideLayout" Target="../slideLayouts/slideLayout8.xml"/><Relationship Id="rId6" Type="http://schemas.openxmlformats.org/officeDocument/2006/relationships/hyperlink" Target="https://docs.microsoft.com/en-us/visualstudio/profiling/perftips?view=vs-2019" TargetMode="External"/><Relationship Id="rId11" Type="http://schemas.openxmlformats.org/officeDocument/2006/relationships/hyperlink" Target="https://docs.microsoft.com/en-us/visualstudio/profiling/javascript-memory?view=vs-2019" TargetMode="External"/><Relationship Id="rId5" Type="http://schemas.openxmlformats.org/officeDocument/2006/relationships/hyperlink" Target="https://docs.microsoft.com/en-us/visualstudio/profiling/application-timeline?view=vs-2019" TargetMode="External"/><Relationship Id="rId10" Type="http://schemas.openxmlformats.org/officeDocument/2006/relationships/hyperlink" Target="https://docs.microsoft.com/en-us/visualstudio/profiling/html-ui-responsiveness?view=vs-2019" TargetMode="External"/><Relationship Id="rId4" Type="http://schemas.openxmlformats.org/officeDocument/2006/relationships/hyperlink" Target="https://docs.microsoft.com/en-us/visualstudio/debugger/gpu-usage?view=vs-2019" TargetMode="External"/><Relationship Id="rId9" Type="http://schemas.openxmlformats.org/officeDocument/2006/relationships/hyperlink" Target="https://docs.microsoft.com/en-us/visualstudio/profiling/network-usage?view=vs-2019"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hyperlink" Target="appdomain.txt"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Dot net Performance Improvement</a:t>
            </a:r>
            <a:endParaRPr lang="en-US" dirty="0"/>
          </a:p>
        </p:txBody>
      </p:sp>
      <p:sp>
        <p:nvSpPr>
          <p:cNvPr id="4" name="Text Placeholder 3"/>
          <p:cNvSpPr>
            <a:spLocks noGrp="1"/>
          </p:cNvSpPr>
          <p:nvPr>
            <p:ph type="body" sz="quarter" idx="1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Generation 0 : All the short-lived objects such as temporary variables are contained in the generation 0 of the heap memory. All the newly allocated objects are also generation 0 objects implicitly unless they are large objects. In general, the frequency of garbage collection is the highest in generation 0.</a:t>
            </a:r>
          </a:p>
          <a:p>
            <a:r>
              <a:rPr lang="en-US" dirty="0"/>
              <a:t>Generation 1 : If space occupied by some generation 0 objects that are not released in a garbage collection run, then these objects get moved to generation 1. The objects in this generation are a sort of buffer between the short-lived objects in generation 0 and the long-lived objects in generation 2.</a:t>
            </a:r>
          </a:p>
          <a:p>
            <a:r>
              <a:rPr lang="en-US" dirty="0"/>
              <a:t>Generation 2 : If space occupied by some generation 1 objects that are not released in the next garbage collection run, then these objects get moved to generation 2. The objects in generation 2 are long lived such as static objects as they remain in the heap memory for the whole process duration.</a:t>
            </a:r>
            <a:endParaRPr lang="en-IN" dirty="0"/>
          </a:p>
        </p:txBody>
      </p:sp>
      <p:sp>
        <p:nvSpPr>
          <p:cNvPr id="3" name="Title 2"/>
          <p:cNvSpPr>
            <a:spLocks noGrp="1"/>
          </p:cNvSpPr>
          <p:nvPr>
            <p:ph type="title"/>
          </p:nvPr>
        </p:nvSpPr>
        <p:spPr/>
        <p:txBody>
          <a:bodyPr/>
          <a:lstStyle/>
          <a:p>
            <a:r>
              <a:rPr lang="en-US" dirty="0"/>
              <a:t>Heap Generations in Garbage Collection</a:t>
            </a:r>
            <a:br>
              <a:rPr lang="en-US" dirty="0"/>
            </a:br>
            <a:endParaRPr lang="en-IN" dirty="0"/>
          </a:p>
        </p:txBody>
      </p:sp>
    </p:spTree>
    <p:extLst>
      <p:ext uri="{BB962C8B-B14F-4D97-AF65-F5344CB8AC3E}">
        <p14:creationId xmlns:p14="http://schemas.microsoft.com/office/powerpoint/2010/main" val="14956312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Consecutive allocation on the SOH</a:t>
            </a:r>
            <a:endParaRPr lang="en-IN" dirty="0"/>
          </a:p>
        </p:txBody>
      </p:sp>
      <p:pic>
        <p:nvPicPr>
          <p:cNvPr id="6" name="Picture 5"/>
          <p:cNvPicPr>
            <a:picLocks noChangeAspect="1"/>
          </p:cNvPicPr>
          <p:nvPr/>
        </p:nvPicPr>
        <p:blipFill>
          <a:blip r:embed="rId2"/>
          <a:stretch>
            <a:fillRect/>
          </a:stretch>
        </p:blipFill>
        <p:spPr>
          <a:xfrm>
            <a:off x="977464" y="1905000"/>
            <a:ext cx="7172401" cy="4442601"/>
          </a:xfrm>
          <a:prstGeom prst="rect">
            <a:avLst/>
          </a:prstGeom>
        </p:spPr>
      </p:pic>
    </p:spTree>
    <p:extLst>
      <p:ext uri="{BB962C8B-B14F-4D97-AF65-F5344CB8AC3E}">
        <p14:creationId xmlns:p14="http://schemas.microsoft.com/office/powerpoint/2010/main" val="31372780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marL="0" indent="0">
              <a:buNone/>
            </a:pPr>
            <a:r>
              <a:rPr lang="en-US" dirty="0"/>
              <a:t>The GC runs automatically on a separate thread under one of the conditions below.</a:t>
            </a:r>
          </a:p>
          <a:p>
            <a:pPr marL="0" indent="0">
              <a:buNone/>
            </a:pPr>
            <a:r>
              <a:rPr lang="en-US" dirty="0"/>
              <a:t>• When the size of objects in any generation reaches a generation-specific threshold. </a:t>
            </a:r>
            <a:endParaRPr lang="en-US" dirty="0" smtClean="0"/>
          </a:p>
          <a:p>
            <a:pPr marL="0" indent="0">
              <a:buNone/>
            </a:pPr>
            <a:r>
              <a:rPr lang="en-US" dirty="0" smtClean="0"/>
              <a:t>To be </a:t>
            </a:r>
            <a:r>
              <a:rPr lang="en-US" dirty="0"/>
              <a:t>precise, when:</a:t>
            </a:r>
          </a:p>
          <a:p>
            <a:pPr marL="0" indent="0">
              <a:buNone/>
            </a:pPr>
            <a:r>
              <a:rPr lang="en-US" dirty="0"/>
              <a:t>• Gen 0 hits ~256 K</a:t>
            </a:r>
          </a:p>
          <a:p>
            <a:pPr marL="0" indent="0">
              <a:buNone/>
            </a:pPr>
            <a:r>
              <a:rPr lang="en-US" dirty="0"/>
              <a:t>• Gen 1 hits ~ 2 MB (at which point the GC collects Gen 1 and 0)</a:t>
            </a:r>
          </a:p>
          <a:p>
            <a:pPr marL="0" indent="0">
              <a:buNone/>
            </a:pPr>
            <a:r>
              <a:rPr lang="en-US" dirty="0"/>
              <a:t>• Gen 2 hits ~10 MB (at which point the GC collects Gen 2, 1 and 0)</a:t>
            </a:r>
          </a:p>
          <a:p>
            <a:pPr marL="0" indent="0">
              <a:buNone/>
            </a:pPr>
            <a:r>
              <a:rPr lang="en-US" dirty="0"/>
              <a:t>• </a:t>
            </a:r>
            <a:r>
              <a:rPr lang="en-US" dirty="0" err="1"/>
              <a:t>GC.Collect</a:t>
            </a:r>
            <a:r>
              <a:rPr lang="en-US" dirty="0"/>
              <a:t>() is called in code</a:t>
            </a:r>
          </a:p>
          <a:p>
            <a:pPr marL="0" indent="0">
              <a:buNone/>
            </a:pPr>
            <a:r>
              <a:rPr lang="en-US" dirty="0"/>
              <a:t>• the OS sends a low memory notification.</a:t>
            </a:r>
            <a:endParaRPr lang="en-IN" dirty="0"/>
          </a:p>
        </p:txBody>
      </p:sp>
      <p:sp>
        <p:nvSpPr>
          <p:cNvPr id="3" name="Title 2"/>
          <p:cNvSpPr>
            <a:spLocks noGrp="1"/>
          </p:cNvSpPr>
          <p:nvPr>
            <p:ph type="title"/>
          </p:nvPr>
        </p:nvSpPr>
        <p:spPr/>
        <p:txBody>
          <a:bodyPr/>
          <a:lstStyle/>
          <a:p>
            <a:r>
              <a:rPr lang="en-US" dirty="0"/>
              <a:t>Consecutive allocation on the SOH</a:t>
            </a:r>
            <a:endParaRPr lang="en-IN" dirty="0"/>
          </a:p>
        </p:txBody>
      </p:sp>
    </p:spTree>
    <p:extLst>
      <p:ext uri="{BB962C8B-B14F-4D97-AF65-F5344CB8AC3E}">
        <p14:creationId xmlns:p14="http://schemas.microsoft.com/office/powerpoint/2010/main" val="410371956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b="1" dirty="0"/>
              <a:t>Gen 0 </a:t>
            </a:r>
            <a:r>
              <a:rPr lang="en-IN" b="1" dirty="0" smtClean="0"/>
              <a:t>collection</a:t>
            </a:r>
          </a:p>
          <a:p>
            <a:r>
              <a:rPr lang="en-US" dirty="0"/>
              <a:t>Gen 0 objects have never been looked at by the GC before, so they have two possible options when they are finally inspected: </a:t>
            </a:r>
          </a:p>
          <a:p>
            <a:r>
              <a:rPr lang="en-US" dirty="0"/>
              <a:t>move to Gen 1 (if they have a root reference in their hierarchy) </a:t>
            </a:r>
          </a:p>
          <a:p>
            <a:r>
              <a:rPr lang="en-US" dirty="0"/>
              <a:t>die and be compacted (if they are rootless and therefore no longer in use). </a:t>
            </a:r>
          </a:p>
          <a:p>
            <a:pPr marL="0" indent="0">
              <a:buNone/>
            </a:pPr>
            <a:r>
              <a:rPr lang="en-IN" b="1" dirty="0" smtClean="0"/>
              <a:t> </a:t>
            </a:r>
            <a:endParaRPr lang="en-IN" dirty="0"/>
          </a:p>
        </p:txBody>
      </p:sp>
      <p:sp>
        <p:nvSpPr>
          <p:cNvPr id="3" name="Title 2"/>
          <p:cNvSpPr>
            <a:spLocks noGrp="1"/>
          </p:cNvSpPr>
          <p:nvPr>
            <p:ph type="title"/>
          </p:nvPr>
        </p:nvSpPr>
        <p:spPr/>
        <p:txBody>
          <a:bodyPr/>
          <a:lstStyle/>
          <a:p>
            <a:r>
              <a:rPr lang="en-US" dirty="0"/>
              <a:t>Consecutive allocation on the SOH</a:t>
            </a:r>
            <a:endParaRPr lang="en-IN" dirty="0"/>
          </a:p>
        </p:txBody>
      </p:sp>
    </p:spTree>
    <p:extLst>
      <p:ext uri="{BB962C8B-B14F-4D97-AF65-F5344CB8AC3E}">
        <p14:creationId xmlns:p14="http://schemas.microsoft.com/office/powerpoint/2010/main" val="279031862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fontScale="85000" lnSpcReduction="20000"/>
          </a:bodyPr>
          <a:lstStyle/>
          <a:p>
            <a:pPr marL="0" indent="0">
              <a:buNone/>
            </a:pPr>
            <a:r>
              <a:rPr lang="en-IN" b="1" dirty="0"/>
              <a:t>Gen 0 </a:t>
            </a:r>
            <a:r>
              <a:rPr lang="en-IN" b="1" dirty="0" smtClean="0"/>
              <a:t>collection</a:t>
            </a:r>
          </a:p>
          <a:p>
            <a:pPr marL="0" indent="0">
              <a:buNone/>
            </a:pPr>
            <a:r>
              <a:rPr lang="en-IN" b="1" dirty="0" smtClean="0"/>
              <a:t> </a:t>
            </a:r>
            <a:endParaRPr lang="en-IN" dirty="0"/>
          </a:p>
        </p:txBody>
      </p:sp>
      <p:sp>
        <p:nvSpPr>
          <p:cNvPr id="3" name="Title 2"/>
          <p:cNvSpPr>
            <a:spLocks noGrp="1"/>
          </p:cNvSpPr>
          <p:nvPr>
            <p:ph type="title"/>
          </p:nvPr>
        </p:nvSpPr>
        <p:spPr/>
        <p:txBody>
          <a:bodyPr/>
          <a:lstStyle/>
          <a:p>
            <a:r>
              <a:rPr lang="en-US" dirty="0"/>
              <a:t>Consecutive allocation on the SOH</a:t>
            </a:r>
            <a:endParaRPr lang="en-IN" dirty="0"/>
          </a:p>
        </p:txBody>
      </p:sp>
      <p:pic>
        <p:nvPicPr>
          <p:cNvPr id="4" name="Picture 3"/>
          <p:cNvPicPr>
            <a:picLocks noChangeAspect="1"/>
          </p:cNvPicPr>
          <p:nvPr/>
        </p:nvPicPr>
        <p:blipFill>
          <a:blip r:embed="rId2"/>
          <a:stretch>
            <a:fillRect/>
          </a:stretch>
        </p:blipFill>
        <p:spPr>
          <a:xfrm>
            <a:off x="609600" y="2286000"/>
            <a:ext cx="7146601" cy="3925267"/>
          </a:xfrm>
          <a:prstGeom prst="rect">
            <a:avLst/>
          </a:prstGeom>
        </p:spPr>
      </p:pic>
    </p:spTree>
    <p:extLst>
      <p:ext uri="{BB962C8B-B14F-4D97-AF65-F5344CB8AC3E}">
        <p14:creationId xmlns:p14="http://schemas.microsoft.com/office/powerpoint/2010/main" val="26490328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fontScale="85000" lnSpcReduction="20000"/>
          </a:bodyPr>
          <a:lstStyle/>
          <a:p>
            <a:pPr marL="0" indent="0">
              <a:buNone/>
            </a:pPr>
            <a:r>
              <a:rPr lang="en-IN" b="1" dirty="0"/>
              <a:t>Gen </a:t>
            </a:r>
            <a:r>
              <a:rPr lang="en-IN" b="1" dirty="0" smtClean="0"/>
              <a:t>1 collection</a:t>
            </a:r>
          </a:p>
          <a:p>
            <a:pPr marL="0" indent="0">
              <a:buNone/>
            </a:pPr>
            <a:r>
              <a:rPr lang="en-IN" b="1" dirty="0" smtClean="0"/>
              <a:t> </a:t>
            </a:r>
            <a:endParaRPr lang="en-IN" dirty="0"/>
          </a:p>
        </p:txBody>
      </p:sp>
      <p:sp>
        <p:nvSpPr>
          <p:cNvPr id="3" name="Title 2"/>
          <p:cNvSpPr>
            <a:spLocks noGrp="1"/>
          </p:cNvSpPr>
          <p:nvPr>
            <p:ph type="title"/>
          </p:nvPr>
        </p:nvSpPr>
        <p:spPr/>
        <p:txBody>
          <a:bodyPr/>
          <a:lstStyle/>
          <a:p>
            <a:r>
              <a:rPr lang="en-US" dirty="0"/>
              <a:t>Consecutive allocation on the SOH</a:t>
            </a:r>
            <a:endParaRPr lang="en-IN" dirty="0"/>
          </a:p>
        </p:txBody>
      </p:sp>
      <p:pic>
        <p:nvPicPr>
          <p:cNvPr id="5" name="Picture 4"/>
          <p:cNvPicPr>
            <a:picLocks noChangeAspect="1"/>
          </p:cNvPicPr>
          <p:nvPr/>
        </p:nvPicPr>
        <p:blipFill>
          <a:blip r:embed="rId2"/>
          <a:stretch>
            <a:fillRect/>
          </a:stretch>
        </p:blipFill>
        <p:spPr>
          <a:xfrm>
            <a:off x="1016164" y="2438400"/>
            <a:ext cx="7095001" cy="3905867"/>
          </a:xfrm>
          <a:prstGeom prst="rect">
            <a:avLst/>
          </a:prstGeom>
        </p:spPr>
      </p:pic>
    </p:spTree>
    <p:extLst>
      <p:ext uri="{BB962C8B-B14F-4D97-AF65-F5344CB8AC3E}">
        <p14:creationId xmlns:p14="http://schemas.microsoft.com/office/powerpoint/2010/main" val="136141253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fontScale="85000" lnSpcReduction="20000"/>
          </a:bodyPr>
          <a:lstStyle/>
          <a:p>
            <a:pPr marL="0" indent="0">
              <a:buNone/>
            </a:pPr>
            <a:r>
              <a:rPr lang="en-IN" b="1" dirty="0"/>
              <a:t>Gen </a:t>
            </a:r>
            <a:r>
              <a:rPr lang="en-IN" b="1" dirty="0" smtClean="0"/>
              <a:t>2 collection</a:t>
            </a:r>
          </a:p>
          <a:p>
            <a:pPr marL="0" indent="0">
              <a:buNone/>
            </a:pPr>
            <a:r>
              <a:rPr lang="en-IN" b="1" dirty="0" smtClean="0"/>
              <a:t> </a:t>
            </a:r>
            <a:endParaRPr lang="en-IN" dirty="0"/>
          </a:p>
        </p:txBody>
      </p:sp>
      <p:sp>
        <p:nvSpPr>
          <p:cNvPr id="3" name="Title 2"/>
          <p:cNvSpPr>
            <a:spLocks noGrp="1"/>
          </p:cNvSpPr>
          <p:nvPr>
            <p:ph type="title"/>
          </p:nvPr>
        </p:nvSpPr>
        <p:spPr/>
        <p:txBody>
          <a:bodyPr/>
          <a:lstStyle/>
          <a:p>
            <a:r>
              <a:rPr lang="en-US" dirty="0"/>
              <a:t>Consecutive allocation on the SOH</a:t>
            </a:r>
            <a:endParaRPr lang="en-IN" dirty="0"/>
          </a:p>
        </p:txBody>
      </p:sp>
      <p:pic>
        <p:nvPicPr>
          <p:cNvPr id="4" name="Picture 3"/>
          <p:cNvPicPr>
            <a:picLocks noChangeAspect="1"/>
          </p:cNvPicPr>
          <p:nvPr/>
        </p:nvPicPr>
        <p:blipFill>
          <a:blip r:embed="rId2"/>
          <a:stretch>
            <a:fillRect/>
          </a:stretch>
        </p:blipFill>
        <p:spPr>
          <a:xfrm>
            <a:off x="1024420" y="2514600"/>
            <a:ext cx="7043401" cy="3524334"/>
          </a:xfrm>
          <a:prstGeom prst="rect">
            <a:avLst/>
          </a:prstGeom>
        </p:spPr>
      </p:pic>
    </p:spTree>
    <p:extLst>
      <p:ext uri="{BB962C8B-B14F-4D97-AF65-F5344CB8AC3E}">
        <p14:creationId xmlns:p14="http://schemas.microsoft.com/office/powerpoint/2010/main" val="32597935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smtClean="0"/>
              <a:t>In </a:t>
            </a:r>
            <a:r>
              <a:rPr lang="en-US" dirty="0"/>
              <a:t>an ideal world, the vast majority of your objects should die in Gen 0, or </a:t>
            </a:r>
            <a:r>
              <a:rPr lang="en-US" dirty="0" smtClean="0"/>
              <a:t>possibly Gen </a:t>
            </a:r>
            <a:r>
              <a:rPr lang="en-US" dirty="0"/>
              <a:t>1. </a:t>
            </a:r>
            <a:endParaRPr lang="en-US" dirty="0" smtClean="0"/>
          </a:p>
          <a:p>
            <a:r>
              <a:rPr lang="en-US" dirty="0" smtClean="0"/>
              <a:t>Objects </a:t>
            </a:r>
            <a:r>
              <a:rPr lang="en-US" dirty="0"/>
              <a:t>that make it to Gen 2 should do so for a specific reason; probably </a:t>
            </a:r>
            <a:r>
              <a:rPr lang="en-US" dirty="0" smtClean="0"/>
              <a:t>because they're </a:t>
            </a:r>
            <a:r>
              <a:rPr lang="en-US" dirty="0"/>
              <a:t>reusable objects that it is more efficient to create once and keep, rather </a:t>
            </a:r>
            <a:r>
              <a:rPr lang="en-US" dirty="0" smtClean="0"/>
              <a:t>than recreate </a:t>
            </a:r>
            <a:r>
              <a:rPr lang="en-US" dirty="0"/>
              <a:t>each time</a:t>
            </a:r>
            <a:r>
              <a:rPr lang="en-US" dirty="0" smtClean="0"/>
              <a:t>.</a:t>
            </a:r>
          </a:p>
          <a:p>
            <a:r>
              <a:rPr lang="en-US" dirty="0"/>
              <a:t>If an object makes it to Gen 2, it's often (or should be) because it's actually needed. </a:t>
            </a:r>
            <a:endParaRPr lang="en-US" dirty="0" smtClean="0"/>
          </a:p>
          <a:p>
            <a:r>
              <a:rPr lang="en-US" dirty="0" smtClean="0"/>
              <a:t>Unfortunately</a:t>
            </a:r>
            <a:r>
              <a:rPr lang="en-US" dirty="0"/>
              <a:t>, you can, and will, write code where objects make it to Gen 2 only to then immediately lose their root reference</a:t>
            </a:r>
            <a:r>
              <a:rPr lang="en-US" dirty="0" smtClean="0"/>
              <a:t>.</a:t>
            </a:r>
          </a:p>
          <a:p>
            <a:r>
              <a:rPr lang="en-US" dirty="0" smtClean="0"/>
              <a:t>This </a:t>
            </a:r>
            <a:r>
              <a:rPr lang="en-US" dirty="0"/>
              <a:t>means that they are not in use, but are potentially going to stick around and take up valuable space. </a:t>
            </a:r>
            <a:endParaRPr lang="en-US" dirty="0" smtClean="0"/>
          </a:p>
          <a:p>
            <a:r>
              <a:rPr lang="en-US" dirty="0" smtClean="0"/>
              <a:t>In </a:t>
            </a:r>
            <a:r>
              <a:rPr lang="en-US" dirty="0"/>
              <a:t>addition, if this is code that runs frequently during execution, it means that Gen 2 GC is going to happen a lot more frequently.</a:t>
            </a:r>
            <a:endParaRPr lang="en-IN" dirty="0"/>
          </a:p>
        </p:txBody>
      </p:sp>
      <p:sp>
        <p:nvSpPr>
          <p:cNvPr id="3" name="Title 2"/>
          <p:cNvSpPr>
            <a:spLocks noGrp="1"/>
          </p:cNvSpPr>
          <p:nvPr>
            <p:ph type="title"/>
          </p:nvPr>
        </p:nvSpPr>
        <p:spPr/>
        <p:txBody>
          <a:bodyPr/>
          <a:lstStyle/>
          <a:p>
            <a:r>
              <a:rPr lang="en-IN" dirty="0"/>
              <a:t>Performance implications </a:t>
            </a:r>
          </a:p>
        </p:txBody>
      </p:sp>
    </p:spTree>
    <p:extLst>
      <p:ext uri="{BB962C8B-B14F-4D97-AF65-F5344CB8AC3E}">
        <p14:creationId xmlns:p14="http://schemas.microsoft.com/office/powerpoint/2010/main" val="66966718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2758" y="2971800"/>
            <a:ext cx="8228013" cy="670326"/>
          </a:xfrm>
        </p:spPr>
        <p:txBody>
          <a:bodyPr/>
          <a:lstStyle/>
          <a:p>
            <a:r>
              <a:rPr lang="en-IN" dirty="0" smtClean="0"/>
              <a:t>Finalization</a:t>
            </a:r>
            <a:endParaRPr lang="en-IN" dirty="0"/>
          </a:p>
        </p:txBody>
      </p:sp>
    </p:spTree>
    <p:extLst>
      <p:ext uri="{BB962C8B-B14F-4D97-AF65-F5344CB8AC3E}">
        <p14:creationId xmlns:p14="http://schemas.microsoft.com/office/powerpoint/2010/main" val="19773089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If you write classes that access unmanaged resources such as files/disks, </a:t>
            </a:r>
            <a:r>
              <a:rPr lang="en-US" dirty="0" smtClean="0"/>
              <a:t>network resources</a:t>
            </a:r>
            <a:r>
              <a:rPr lang="en-US" dirty="0"/>
              <a:t>, UI elements or databases, then you have probably done the decent thing </a:t>
            </a:r>
            <a:r>
              <a:rPr lang="en-US" dirty="0" smtClean="0"/>
              <a:t>and written </a:t>
            </a:r>
            <a:r>
              <a:rPr lang="en-US" dirty="0"/>
              <a:t>cleanup code in your classes to close and destroy the used resources</a:t>
            </a:r>
            <a:r>
              <a:rPr lang="en-US" dirty="0" smtClean="0"/>
              <a:t>.</a:t>
            </a:r>
          </a:p>
          <a:p>
            <a:r>
              <a:rPr lang="en-US" dirty="0"/>
              <a:t>Any unmanaged resource accessed from .NET won't be cleaned up by the GC and so will be left </a:t>
            </a:r>
            <a:r>
              <a:rPr lang="en-US" dirty="0" smtClean="0"/>
              <a:t>behind.</a:t>
            </a:r>
          </a:p>
          <a:p>
            <a:r>
              <a:rPr lang="en-US" dirty="0" smtClean="0"/>
              <a:t>If </a:t>
            </a:r>
            <a:r>
              <a:rPr lang="en-US" dirty="0"/>
              <a:t>you put a destructor or a Finalize method </a:t>
            </a:r>
            <a:r>
              <a:rPr lang="en-US" dirty="0" smtClean="0"/>
              <a:t>in </a:t>
            </a:r>
            <a:r>
              <a:rPr lang="en-US" dirty="0"/>
              <a:t>your </a:t>
            </a:r>
            <a:r>
              <a:rPr lang="en-US" dirty="0" smtClean="0"/>
              <a:t>class, </a:t>
            </a:r>
            <a:r>
              <a:rPr lang="en-US" dirty="0"/>
              <a:t>then you will actually extend the lifetime </a:t>
            </a:r>
            <a:r>
              <a:rPr lang="en-US" dirty="0" smtClean="0"/>
              <a:t>of instances </a:t>
            </a:r>
            <a:r>
              <a:rPr lang="en-US" dirty="0"/>
              <a:t>of your classes for longer than you expect.</a:t>
            </a:r>
            <a:endParaRPr lang="en-IN" dirty="0"/>
          </a:p>
        </p:txBody>
      </p:sp>
      <p:sp>
        <p:nvSpPr>
          <p:cNvPr id="3" name="Title 2"/>
          <p:cNvSpPr>
            <a:spLocks noGrp="1"/>
          </p:cNvSpPr>
          <p:nvPr>
            <p:ph type="title"/>
          </p:nvPr>
        </p:nvSpPr>
        <p:spPr/>
        <p:txBody>
          <a:bodyPr/>
          <a:lstStyle/>
          <a:p>
            <a:r>
              <a:rPr lang="en-IN" dirty="0" smtClean="0"/>
              <a:t>Finalization</a:t>
            </a:r>
            <a:endParaRPr lang="en-IN" dirty="0"/>
          </a:p>
        </p:txBody>
      </p:sp>
    </p:spTree>
    <p:extLst>
      <p:ext uri="{BB962C8B-B14F-4D97-AF65-F5344CB8AC3E}">
        <p14:creationId xmlns:p14="http://schemas.microsoft.com/office/powerpoint/2010/main" val="348018234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marL="0" indent="0">
              <a:buNone/>
            </a:pPr>
            <a:r>
              <a:rPr lang="en-US" dirty="0"/>
              <a:t>class </a:t>
            </a:r>
            <a:r>
              <a:rPr lang="en-US" dirty="0" err="1"/>
              <a:t>TestClass</a:t>
            </a:r>
            <a:endParaRPr lang="en-US" dirty="0"/>
          </a:p>
          <a:p>
            <a:pPr marL="0" indent="0">
              <a:buNone/>
            </a:pPr>
            <a:r>
              <a:rPr lang="en-US" dirty="0"/>
              <a:t>{</a:t>
            </a:r>
          </a:p>
          <a:p>
            <a:pPr marL="0" indent="0">
              <a:buNone/>
            </a:pPr>
            <a:r>
              <a:rPr lang="en-US" dirty="0"/>
              <a:t>~</a:t>
            </a:r>
            <a:r>
              <a:rPr lang="en-US" dirty="0" err="1"/>
              <a:t>TestClass</a:t>
            </a:r>
            <a:r>
              <a:rPr lang="en-US" dirty="0"/>
              <a:t>()</a:t>
            </a:r>
          </a:p>
          <a:p>
            <a:pPr marL="0" indent="0">
              <a:buNone/>
            </a:pPr>
            <a:r>
              <a:rPr lang="en-US" dirty="0"/>
              <a:t>{</a:t>
            </a:r>
          </a:p>
          <a:p>
            <a:pPr marL="0" indent="0">
              <a:buNone/>
            </a:pPr>
            <a:r>
              <a:rPr lang="en-US" dirty="0"/>
              <a:t>}</a:t>
            </a:r>
          </a:p>
          <a:p>
            <a:pPr marL="0" indent="0">
              <a:buNone/>
            </a:pPr>
            <a:r>
              <a:rPr lang="en-US" dirty="0"/>
              <a:t>}</a:t>
            </a:r>
          </a:p>
          <a:p>
            <a:pPr marL="0" indent="0">
              <a:buNone/>
            </a:pPr>
            <a:r>
              <a:rPr lang="en-US" dirty="0"/>
              <a:t>class TestClass2</a:t>
            </a:r>
          </a:p>
          <a:p>
            <a:pPr marL="0" indent="0">
              <a:buNone/>
            </a:pPr>
            <a:r>
              <a:rPr lang="en-US" dirty="0"/>
              <a:t>{</a:t>
            </a:r>
          </a:p>
          <a:p>
            <a:pPr marL="0" indent="0">
              <a:buNone/>
            </a:pPr>
            <a:r>
              <a:rPr lang="en-US" dirty="0"/>
              <a:t>void Finalize()</a:t>
            </a:r>
          </a:p>
          <a:p>
            <a:pPr marL="0" indent="0">
              <a:buNone/>
            </a:pPr>
            <a:r>
              <a:rPr lang="en-US" dirty="0"/>
              <a:t>{</a:t>
            </a:r>
          </a:p>
          <a:p>
            <a:pPr marL="0" indent="0">
              <a:buNone/>
            </a:pPr>
            <a:r>
              <a:rPr lang="en-US" dirty="0"/>
              <a:t>}</a:t>
            </a:r>
          </a:p>
          <a:p>
            <a:pPr marL="0" indent="0">
              <a:buNone/>
            </a:pPr>
            <a:r>
              <a:rPr lang="en-US" dirty="0"/>
              <a:t>}</a:t>
            </a:r>
            <a:endParaRPr lang="en-IN" dirty="0"/>
          </a:p>
        </p:txBody>
      </p:sp>
      <p:sp>
        <p:nvSpPr>
          <p:cNvPr id="3" name="Title 2"/>
          <p:cNvSpPr>
            <a:spLocks noGrp="1"/>
          </p:cNvSpPr>
          <p:nvPr>
            <p:ph type="title"/>
          </p:nvPr>
        </p:nvSpPr>
        <p:spPr/>
        <p:txBody>
          <a:bodyPr/>
          <a:lstStyle/>
          <a:p>
            <a:r>
              <a:rPr lang="en-IN" dirty="0" smtClean="0"/>
              <a:t>Finalization</a:t>
            </a:r>
            <a:endParaRPr lang="en-IN" dirty="0"/>
          </a:p>
        </p:txBody>
      </p:sp>
    </p:spTree>
    <p:extLst>
      <p:ext uri="{BB962C8B-B14F-4D97-AF65-F5344CB8AC3E}">
        <p14:creationId xmlns:p14="http://schemas.microsoft.com/office/powerpoint/2010/main" val="2686035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Garbage collection of a generation implies the garbage collection of all its younger generations. </a:t>
            </a:r>
            <a:endParaRPr lang="en-US" dirty="0" smtClean="0"/>
          </a:p>
          <a:p>
            <a:r>
              <a:rPr lang="en-US" dirty="0" smtClean="0"/>
              <a:t>This </a:t>
            </a:r>
            <a:r>
              <a:rPr lang="en-US" dirty="0"/>
              <a:t>means that all the objects in that particular generation and its younger generations are released. </a:t>
            </a:r>
            <a:endParaRPr lang="en-US" dirty="0" smtClean="0"/>
          </a:p>
          <a:p>
            <a:r>
              <a:rPr lang="en-US" dirty="0" smtClean="0"/>
              <a:t>Because </a:t>
            </a:r>
            <a:r>
              <a:rPr lang="en-US" dirty="0"/>
              <a:t>of this reason, the garbage collection of generation 2 is called a full garbage collection as all the objects in the heap memory </a:t>
            </a:r>
            <a:r>
              <a:rPr lang="en-US" dirty="0" err="1"/>
              <a:t>are.released</a:t>
            </a:r>
            <a:r>
              <a:rPr lang="en-US" dirty="0"/>
              <a:t>. </a:t>
            </a:r>
            <a:endParaRPr lang="en-US" dirty="0" smtClean="0"/>
          </a:p>
          <a:p>
            <a:r>
              <a:rPr lang="en-US" dirty="0" smtClean="0"/>
              <a:t>Also</a:t>
            </a:r>
            <a:r>
              <a:rPr lang="en-US" dirty="0"/>
              <a:t>, the memory allocated to the Generation 2 will be greater than Generation 1’s memory and similarly the memory of Generation 1 will be greater than Generation 0’s memory(Generation 2 &gt; Generation 1 &gt; Generation 0).</a:t>
            </a:r>
            <a:endParaRPr lang="en-IN" dirty="0"/>
          </a:p>
        </p:txBody>
      </p:sp>
      <p:sp>
        <p:nvSpPr>
          <p:cNvPr id="3" name="Title 2"/>
          <p:cNvSpPr>
            <a:spLocks noGrp="1"/>
          </p:cNvSpPr>
          <p:nvPr>
            <p:ph type="title"/>
          </p:nvPr>
        </p:nvSpPr>
        <p:spPr/>
        <p:txBody>
          <a:bodyPr/>
          <a:lstStyle/>
          <a:p>
            <a:r>
              <a:rPr lang="en-US" dirty="0"/>
              <a:t>Heap Generations in Garbage Collection</a:t>
            </a:r>
            <a:br>
              <a:rPr lang="en-US" dirty="0"/>
            </a:br>
            <a:endParaRPr lang="en-IN" dirty="0"/>
          </a:p>
        </p:txBody>
      </p:sp>
    </p:spTree>
    <p:extLst>
      <p:ext uri="{BB962C8B-B14F-4D97-AF65-F5344CB8AC3E}">
        <p14:creationId xmlns:p14="http://schemas.microsoft.com/office/powerpoint/2010/main" val="20173573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Finalize is a special method that is automatically called by the garbage collector (GC) before the object is collected. </a:t>
            </a:r>
            <a:endParaRPr lang="en-US" dirty="0" smtClean="0"/>
          </a:p>
          <a:p>
            <a:r>
              <a:rPr lang="en-US" dirty="0" smtClean="0"/>
              <a:t>This </a:t>
            </a:r>
            <a:r>
              <a:rPr lang="en-US" dirty="0"/>
              <a:t>method is only called by the GC. The destructor in C# is automatically translated into Finalize. </a:t>
            </a:r>
            <a:endParaRPr lang="en-US" dirty="0" smtClean="0"/>
          </a:p>
          <a:p>
            <a:r>
              <a:rPr lang="en-US" dirty="0" smtClean="0"/>
              <a:t>You </a:t>
            </a:r>
            <a:r>
              <a:rPr lang="en-US" dirty="0"/>
              <a:t>can see the IL code using IDASM where you will see that destructor is renamed to finalize.</a:t>
            </a:r>
            <a:endParaRPr lang="en-IN" dirty="0"/>
          </a:p>
        </p:txBody>
      </p:sp>
      <p:sp>
        <p:nvSpPr>
          <p:cNvPr id="3" name="Title 2"/>
          <p:cNvSpPr>
            <a:spLocks noGrp="1"/>
          </p:cNvSpPr>
          <p:nvPr>
            <p:ph type="title"/>
          </p:nvPr>
        </p:nvSpPr>
        <p:spPr/>
        <p:txBody>
          <a:bodyPr/>
          <a:lstStyle/>
          <a:p>
            <a:r>
              <a:rPr lang="en-IN" dirty="0" smtClean="0"/>
              <a:t>Finalization</a:t>
            </a:r>
            <a:endParaRPr lang="en-IN" dirty="0"/>
          </a:p>
        </p:txBody>
      </p:sp>
    </p:spTree>
    <p:extLst>
      <p:ext uri="{BB962C8B-B14F-4D97-AF65-F5344CB8AC3E}">
        <p14:creationId xmlns:p14="http://schemas.microsoft.com/office/powerpoint/2010/main" val="28114724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fontAlgn="t">
              <a:buNone/>
            </a:pPr>
            <a:r>
              <a:rPr lang="en-US" dirty="0"/>
              <a:t>public class A</a:t>
            </a:r>
          </a:p>
          <a:p>
            <a:pPr marL="0" indent="0">
              <a:buNone/>
            </a:pPr>
            <a:r>
              <a:rPr lang="en-US" dirty="0"/>
              <a:t>{</a:t>
            </a:r>
          </a:p>
          <a:p>
            <a:pPr marL="0" indent="0">
              <a:buNone/>
            </a:pPr>
            <a:r>
              <a:rPr lang="en-US" dirty="0"/>
              <a:t>~A()</a:t>
            </a:r>
          </a:p>
          <a:p>
            <a:pPr marL="0" indent="0">
              <a:buNone/>
            </a:pPr>
            <a:r>
              <a:rPr lang="en-US" dirty="0"/>
              <a:t>{</a:t>
            </a:r>
          </a:p>
          <a:p>
            <a:pPr marL="0" indent="0">
              <a:buNone/>
            </a:pPr>
            <a:r>
              <a:rPr lang="en-US" dirty="0" err="1"/>
              <a:t>Console.WriteLine</a:t>
            </a:r>
            <a:r>
              <a:rPr lang="en-US" dirty="0"/>
              <a:t>("Class A Destructor");</a:t>
            </a:r>
          </a:p>
          <a:p>
            <a:pPr marL="0" indent="0">
              <a:buNone/>
            </a:pPr>
            <a:r>
              <a:rPr lang="en-US" i="1" dirty="0"/>
              <a:t>//Clean up unmanaged resources here</a:t>
            </a:r>
            <a:endParaRPr lang="en-US" dirty="0"/>
          </a:p>
          <a:p>
            <a:pPr marL="0" indent="0">
              <a:buNone/>
            </a:pPr>
            <a:r>
              <a:rPr lang="en-US" dirty="0"/>
              <a:t>}</a:t>
            </a:r>
          </a:p>
          <a:p>
            <a:pPr marL="0" indent="0">
              <a:buNone/>
            </a:pPr>
            <a:r>
              <a:rPr lang="en-US" dirty="0"/>
              <a:t>} </a:t>
            </a:r>
          </a:p>
        </p:txBody>
      </p:sp>
      <p:sp>
        <p:nvSpPr>
          <p:cNvPr id="3" name="Title 2"/>
          <p:cNvSpPr>
            <a:spLocks noGrp="1"/>
          </p:cNvSpPr>
          <p:nvPr>
            <p:ph type="title"/>
          </p:nvPr>
        </p:nvSpPr>
        <p:spPr/>
        <p:txBody>
          <a:bodyPr/>
          <a:lstStyle/>
          <a:p>
            <a:r>
              <a:rPr lang="en-IN" dirty="0" smtClean="0"/>
              <a:t>Finalization</a:t>
            </a:r>
            <a:endParaRPr lang="en-IN" dirty="0"/>
          </a:p>
        </p:txBody>
      </p:sp>
    </p:spTree>
    <p:extLst>
      <p:ext uri="{BB962C8B-B14F-4D97-AF65-F5344CB8AC3E}">
        <p14:creationId xmlns:p14="http://schemas.microsoft.com/office/powerpoint/2010/main" val="22696639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marL="0" indent="0">
              <a:buNone/>
            </a:pPr>
            <a:r>
              <a:rPr lang="en-IN" dirty="0"/>
              <a:t>public override void Finalize()</a:t>
            </a:r>
          </a:p>
          <a:p>
            <a:pPr marL="0" indent="0">
              <a:buNone/>
            </a:pPr>
            <a:r>
              <a:rPr lang="en-IN" dirty="0"/>
              <a:t>{</a:t>
            </a:r>
          </a:p>
          <a:p>
            <a:pPr marL="0" indent="0">
              <a:buNone/>
            </a:pPr>
            <a:r>
              <a:rPr lang="en-IN" dirty="0"/>
              <a:t>try</a:t>
            </a:r>
          </a:p>
          <a:p>
            <a:pPr marL="0" indent="0">
              <a:buNone/>
            </a:pPr>
            <a:r>
              <a:rPr lang="en-IN" dirty="0"/>
              <a:t>{</a:t>
            </a:r>
          </a:p>
          <a:p>
            <a:pPr marL="0" indent="0">
              <a:buNone/>
            </a:pPr>
            <a:r>
              <a:rPr lang="en-IN" dirty="0" err="1"/>
              <a:t>Console.WriteLine</a:t>
            </a:r>
            <a:r>
              <a:rPr lang="en-IN" dirty="0"/>
              <a:t>("Class A Destructor");</a:t>
            </a:r>
          </a:p>
          <a:p>
            <a:pPr marL="0" indent="0">
              <a:buNone/>
            </a:pPr>
            <a:r>
              <a:rPr lang="en-IN" i="1" dirty="0"/>
              <a:t>//Clean up unmanaged resources here</a:t>
            </a:r>
            <a:endParaRPr lang="en-IN" dirty="0"/>
          </a:p>
          <a:p>
            <a:pPr marL="0" indent="0">
              <a:buNone/>
            </a:pPr>
            <a:r>
              <a:rPr lang="en-IN" dirty="0"/>
              <a:t>}</a:t>
            </a:r>
          </a:p>
          <a:p>
            <a:pPr marL="0" indent="0">
              <a:buNone/>
            </a:pPr>
            <a:r>
              <a:rPr lang="en-IN" dirty="0"/>
              <a:t>finally</a:t>
            </a:r>
          </a:p>
          <a:p>
            <a:pPr marL="0" indent="0">
              <a:buNone/>
            </a:pPr>
            <a:r>
              <a:rPr lang="en-IN" dirty="0"/>
              <a:t>{</a:t>
            </a:r>
          </a:p>
          <a:p>
            <a:pPr marL="0" indent="0">
              <a:buNone/>
            </a:pPr>
            <a:r>
              <a:rPr lang="en-IN" dirty="0" err="1"/>
              <a:t>base.Finalize</a:t>
            </a:r>
            <a:r>
              <a:rPr lang="en-IN" dirty="0"/>
              <a:t>();</a:t>
            </a:r>
          </a:p>
          <a:p>
            <a:pPr marL="0" indent="0">
              <a:buNone/>
            </a:pPr>
            <a:r>
              <a:rPr lang="en-IN" dirty="0"/>
              <a:t>}</a:t>
            </a:r>
          </a:p>
          <a:p>
            <a:pPr marL="0" indent="0">
              <a:buNone/>
            </a:pPr>
            <a:r>
              <a:rPr lang="en-IN" dirty="0"/>
              <a:t>} </a:t>
            </a:r>
          </a:p>
        </p:txBody>
      </p:sp>
      <p:sp>
        <p:nvSpPr>
          <p:cNvPr id="3" name="Title 2"/>
          <p:cNvSpPr>
            <a:spLocks noGrp="1"/>
          </p:cNvSpPr>
          <p:nvPr>
            <p:ph type="title"/>
          </p:nvPr>
        </p:nvSpPr>
        <p:spPr/>
        <p:txBody>
          <a:bodyPr/>
          <a:lstStyle/>
          <a:p>
            <a:r>
              <a:rPr lang="en-IN" dirty="0" smtClean="0"/>
              <a:t>Finalization</a:t>
            </a:r>
            <a:endParaRPr lang="en-IN" dirty="0"/>
          </a:p>
        </p:txBody>
      </p:sp>
    </p:spTree>
    <p:extLst>
      <p:ext uri="{BB962C8B-B14F-4D97-AF65-F5344CB8AC3E}">
        <p14:creationId xmlns:p14="http://schemas.microsoft.com/office/powerpoint/2010/main" val="16496627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a new object is created, the memory is allocated in the managed heap. </a:t>
            </a:r>
            <a:endParaRPr lang="en-US" dirty="0" smtClean="0"/>
          </a:p>
          <a:p>
            <a:r>
              <a:rPr lang="en-US" dirty="0" smtClean="0"/>
              <a:t>If </a:t>
            </a:r>
            <a:r>
              <a:rPr lang="en-US" dirty="0"/>
              <a:t>newly created object have a Finalize() method or a destructor then a pointer pointing to that object is put into the finalization queue. </a:t>
            </a:r>
            <a:endParaRPr lang="en-US" dirty="0" smtClean="0"/>
          </a:p>
          <a:p>
            <a:r>
              <a:rPr lang="en-US" dirty="0" smtClean="0"/>
              <a:t>Basically</a:t>
            </a:r>
            <a:r>
              <a:rPr lang="en-US" dirty="0"/>
              <a:t>, finalization queue is an internal data structure that is controlled and managed by the GC. </a:t>
            </a:r>
            <a:endParaRPr lang="en-US" dirty="0" smtClean="0"/>
          </a:p>
          <a:p>
            <a:r>
              <a:rPr lang="en-US" dirty="0" smtClean="0"/>
              <a:t>Hence </a:t>
            </a:r>
            <a:r>
              <a:rPr lang="en-US" dirty="0"/>
              <a:t>each pointer in finalization queue points to an object that have its Finalize method call before the memory is reclaimed.</a:t>
            </a:r>
            <a:endParaRPr lang="en-IN" dirty="0"/>
          </a:p>
        </p:txBody>
      </p:sp>
      <p:sp>
        <p:nvSpPr>
          <p:cNvPr id="3" name="Title 2"/>
          <p:cNvSpPr>
            <a:spLocks noGrp="1"/>
          </p:cNvSpPr>
          <p:nvPr>
            <p:ph type="title"/>
          </p:nvPr>
        </p:nvSpPr>
        <p:spPr/>
        <p:txBody>
          <a:bodyPr/>
          <a:lstStyle/>
          <a:p>
            <a:r>
              <a:rPr lang="en-IN" b="0" dirty="0"/>
              <a:t>Fundamental of Finalization</a:t>
            </a:r>
            <a:br>
              <a:rPr lang="en-IN" b="0" dirty="0"/>
            </a:br>
            <a:endParaRPr lang="en-IN" dirty="0"/>
          </a:p>
        </p:txBody>
      </p:sp>
    </p:spTree>
    <p:extLst>
      <p:ext uri="{BB962C8B-B14F-4D97-AF65-F5344CB8AC3E}">
        <p14:creationId xmlns:p14="http://schemas.microsoft.com/office/powerpoint/2010/main" val="25844089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When a new object is created, the memory is allocated in the managed heap. </a:t>
            </a:r>
            <a:endParaRPr lang="en-US" dirty="0" smtClean="0"/>
          </a:p>
          <a:p>
            <a:r>
              <a:rPr lang="en-US" dirty="0" smtClean="0"/>
              <a:t>If </a:t>
            </a:r>
            <a:r>
              <a:rPr lang="en-US" dirty="0"/>
              <a:t>newly created object have a Finalize() method or a destructor then a pointer pointing to that object is put into the finalization queue. </a:t>
            </a:r>
            <a:endParaRPr lang="en-US" dirty="0" smtClean="0"/>
          </a:p>
          <a:p>
            <a:r>
              <a:rPr lang="en-US" dirty="0" smtClean="0"/>
              <a:t>Basically</a:t>
            </a:r>
            <a:r>
              <a:rPr lang="en-US" dirty="0"/>
              <a:t>, finalization queue is an internal data structure that is controlled and managed by the GC. </a:t>
            </a:r>
            <a:endParaRPr lang="en-US" dirty="0" smtClean="0"/>
          </a:p>
          <a:p>
            <a:r>
              <a:rPr lang="en-US" dirty="0" smtClean="0"/>
              <a:t>Hence </a:t>
            </a:r>
            <a:r>
              <a:rPr lang="en-US" dirty="0"/>
              <a:t>each pointer in finalization queue points to an object that have its Finalize method call before the memory is reclaimed</a:t>
            </a:r>
            <a:r>
              <a:rPr lang="en-US" dirty="0" smtClean="0"/>
              <a:t>.</a:t>
            </a:r>
          </a:p>
          <a:p>
            <a:r>
              <a:rPr lang="en-US" dirty="0"/>
              <a:t>In the below fig. the managed heap contains 10 objects and objects 2,3,5,6,and 10 also contains the Finalize method. Hence pointers to these objects were added to the finalization queue.</a:t>
            </a:r>
            <a:endParaRPr lang="en-IN" dirty="0"/>
          </a:p>
        </p:txBody>
      </p:sp>
      <p:sp>
        <p:nvSpPr>
          <p:cNvPr id="3" name="Title 2"/>
          <p:cNvSpPr>
            <a:spLocks noGrp="1"/>
          </p:cNvSpPr>
          <p:nvPr>
            <p:ph type="title"/>
          </p:nvPr>
        </p:nvSpPr>
        <p:spPr/>
        <p:txBody>
          <a:bodyPr/>
          <a:lstStyle/>
          <a:p>
            <a:r>
              <a:rPr lang="en-IN" b="0" dirty="0"/>
              <a:t>Fundamental of Finalization</a:t>
            </a:r>
            <a:br>
              <a:rPr lang="en-IN" b="0" dirty="0"/>
            </a:br>
            <a:endParaRPr lang="en-IN" dirty="0"/>
          </a:p>
        </p:txBody>
      </p:sp>
    </p:spTree>
    <p:extLst>
      <p:ext uri="{BB962C8B-B14F-4D97-AF65-F5344CB8AC3E}">
        <p14:creationId xmlns:p14="http://schemas.microsoft.com/office/powerpoint/2010/main" val="10531992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Fundamental of Finalization</a:t>
            </a:r>
            <a:br>
              <a:rPr lang="en-IN" b="0" dirty="0"/>
            </a:br>
            <a:endParaRPr lang="en-IN" dirty="0"/>
          </a:p>
        </p:txBody>
      </p:sp>
      <p:pic>
        <p:nvPicPr>
          <p:cNvPr id="11266" name="Picture 2" descr="https://dotnettricks.blob.core.windows.net/img/netframework/gcfinaliz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95400"/>
            <a:ext cx="6086297"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2737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the garbage collector starts go through the roots, it make a graph of all the objects reachable from the roots. </a:t>
            </a:r>
            <a:endParaRPr lang="en-US" dirty="0" smtClean="0"/>
          </a:p>
          <a:p>
            <a:r>
              <a:rPr lang="en-US" dirty="0" smtClean="0"/>
              <a:t>The </a:t>
            </a:r>
            <a:r>
              <a:rPr lang="en-US" dirty="0"/>
              <a:t>below fig. shows a heap with allocated objects. In this heap the application roots directly refer to the objects 1,3,4,6 and object 3 &amp; 6 refers to the objects 8 &amp; 10. </a:t>
            </a:r>
            <a:endParaRPr lang="en-US" dirty="0" smtClean="0"/>
          </a:p>
          <a:p>
            <a:r>
              <a:rPr lang="en-US" dirty="0" smtClean="0"/>
              <a:t>Hence </a:t>
            </a:r>
            <a:r>
              <a:rPr lang="en-US" dirty="0"/>
              <a:t>all these objects will become the part of the live objects graph.</a:t>
            </a:r>
            <a:endParaRPr lang="en-IN" dirty="0"/>
          </a:p>
        </p:txBody>
      </p:sp>
      <p:sp>
        <p:nvSpPr>
          <p:cNvPr id="3" name="Title 2"/>
          <p:cNvSpPr>
            <a:spLocks noGrp="1"/>
          </p:cNvSpPr>
          <p:nvPr>
            <p:ph type="title"/>
          </p:nvPr>
        </p:nvSpPr>
        <p:spPr/>
        <p:txBody>
          <a:bodyPr/>
          <a:lstStyle/>
          <a:p>
            <a:r>
              <a:rPr lang="en-IN" b="0" dirty="0"/>
              <a:t>Fundamental of Finalization</a:t>
            </a:r>
            <a:br>
              <a:rPr lang="en-IN" b="0" dirty="0"/>
            </a:br>
            <a:endParaRPr lang="en-IN" dirty="0"/>
          </a:p>
        </p:txBody>
      </p:sp>
    </p:spTree>
    <p:extLst>
      <p:ext uri="{BB962C8B-B14F-4D97-AF65-F5344CB8AC3E}">
        <p14:creationId xmlns:p14="http://schemas.microsoft.com/office/powerpoint/2010/main" val="38153317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Fundamental of Finalization</a:t>
            </a:r>
            <a:br>
              <a:rPr lang="en-IN" b="0" dirty="0"/>
            </a:br>
            <a:endParaRPr lang="en-IN" dirty="0"/>
          </a:p>
        </p:txBody>
      </p:sp>
      <p:pic>
        <p:nvPicPr>
          <p:cNvPr id="12290" name="Picture 2" descr="https://dotnettricks.blob.core.windows.net/img/netframework/gcalgo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99" y="2133600"/>
            <a:ext cx="688489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7360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pPr fontAlgn="t"/>
            <a:r>
              <a:rPr lang="en-US" dirty="0"/>
              <a:t>The objects which are not reachable from application's roots, are considered as garbage since these are not accessible by the application. </a:t>
            </a:r>
            <a:endParaRPr lang="en-US" dirty="0" smtClean="0"/>
          </a:p>
          <a:p>
            <a:pPr fontAlgn="t"/>
            <a:r>
              <a:rPr lang="en-US" dirty="0" smtClean="0"/>
              <a:t>In </a:t>
            </a:r>
            <a:r>
              <a:rPr lang="en-US" dirty="0"/>
              <a:t>above heap objects 2,5,7,9 will be considered as dead objects.</a:t>
            </a:r>
          </a:p>
          <a:p>
            <a:pPr fontAlgn="t"/>
            <a:r>
              <a:rPr lang="en-US" dirty="0"/>
              <a:t>Before the collections for dead objects, the garbage collector looks into the finalization queue for pointers identifies these objects</a:t>
            </a:r>
            <a:r>
              <a:rPr lang="en-US" dirty="0" smtClean="0"/>
              <a:t>.</a:t>
            </a:r>
          </a:p>
          <a:p>
            <a:pPr fontAlgn="t"/>
            <a:r>
              <a:rPr lang="en-US" dirty="0" smtClean="0"/>
              <a:t> </a:t>
            </a:r>
            <a:r>
              <a:rPr lang="en-US" dirty="0"/>
              <a:t>If the pointer found, then the pointer is flushed from the finalization queue and append to the </a:t>
            </a:r>
            <a:r>
              <a:rPr lang="en-US" dirty="0" err="1"/>
              <a:t>f</a:t>
            </a:r>
            <a:r>
              <a:rPr lang="en-US" dirty="0" err="1" smtClean="0"/>
              <a:t>reachable</a:t>
            </a:r>
            <a:r>
              <a:rPr lang="en-US" dirty="0" smtClean="0"/>
              <a:t> </a:t>
            </a:r>
            <a:r>
              <a:rPr lang="en-US" dirty="0"/>
              <a:t>queue </a:t>
            </a:r>
            <a:r>
              <a:rPr lang="en-US" dirty="0" smtClean="0"/>
              <a:t>.</a:t>
            </a:r>
          </a:p>
          <a:p>
            <a:pPr fontAlgn="t"/>
            <a:r>
              <a:rPr lang="en-US" dirty="0" smtClean="0"/>
              <a:t>The </a:t>
            </a:r>
            <a:r>
              <a:rPr lang="en-US" dirty="0" err="1"/>
              <a:t>freachable</a:t>
            </a:r>
            <a:r>
              <a:rPr lang="en-US" dirty="0"/>
              <a:t> queue is also an internal data structure and controlled by the garbage collector. </a:t>
            </a:r>
            <a:endParaRPr lang="en-US" dirty="0" smtClean="0"/>
          </a:p>
          <a:p>
            <a:pPr fontAlgn="t"/>
            <a:r>
              <a:rPr lang="en-US" dirty="0" smtClean="0"/>
              <a:t>Now </a:t>
            </a:r>
            <a:r>
              <a:rPr lang="en-US" dirty="0"/>
              <a:t>each and every pointer with in the </a:t>
            </a:r>
            <a:r>
              <a:rPr lang="en-US" dirty="0" err="1"/>
              <a:t>freachable</a:t>
            </a:r>
            <a:r>
              <a:rPr lang="en-US" dirty="0"/>
              <a:t> queue will identify an object that is ready to have its Finalize method called.</a:t>
            </a:r>
          </a:p>
          <a:p>
            <a:endParaRPr lang="en-IN" dirty="0"/>
          </a:p>
        </p:txBody>
      </p:sp>
      <p:sp>
        <p:nvSpPr>
          <p:cNvPr id="3" name="Title 2"/>
          <p:cNvSpPr>
            <a:spLocks noGrp="1"/>
          </p:cNvSpPr>
          <p:nvPr>
            <p:ph type="title"/>
          </p:nvPr>
        </p:nvSpPr>
        <p:spPr/>
        <p:txBody>
          <a:bodyPr/>
          <a:lstStyle/>
          <a:p>
            <a:r>
              <a:rPr lang="en-IN" b="0" dirty="0"/>
              <a:t>Fundamental of Finalization</a:t>
            </a:r>
            <a:br>
              <a:rPr lang="en-IN" b="0" dirty="0"/>
            </a:br>
            <a:endParaRPr lang="en-IN" dirty="0"/>
          </a:p>
        </p:txBody>
      </p:sp>
    </p:spTree>
    <p:extLst>
      <p:ext uri="{BB962C8B-B14F-4D97-AF65-F5344CB8AC3E}">
        <p14:creationId xmlns:p14="http://schemas.microsoft.com/office/powerpoint/2010/main" val="32308719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t"/>
            <a:r>
              <a:rPr lang="en-US" dirty="0"/>
              <a:t>After the collection, the managed heap looks like below Fig</a:t>
            </a:r>
            <a:r>
              <a:rPr lang="en-US" dirty="0" smtClean="0"/>
              <a:t>.</a:t>
            </a:r>
          </a:p>
          <a:p>
            <a:pPr fontAlgn="t"/>
            <a:r>
              <a:rPr lang="en-US" dirty="0" smtClean="0"/>
              <a:t> </a:t>
            </a:r>
            <a:r>
              <a:rPr lang="en-US" dirty="0"/>
              <a:t>Here, you see that the memory occupied by objects 7 and 9 has been reclaimed because these objects did not have a Finalize method. </a:t>
            </a:r>
            <a:endParaRPr lang="en-US" dirty="0" smtClean="0"/>
          </a:p>
          <a:p>
            <a:pPr fontAlgn="t"/>
            <a:r>
              <a:rPr lang="en-US" dirty="0" smtClean="0"/>
              <a:t>However</a:t>
            </a:r>
            <a:r>
              <a:rPr lang="en-US" dirty="0"/>
              <a:t>, the memory occupied by objects 2 and 5 could not be reclaimed because their Finalize method has not been called yet.</a:t>
            </a:r>
            <a:endParaRPr lang="en-IN" dirty="0"/>
          </a:p>
        </p:txBody>
      </p:sp>
      <p:sp>
        <p:nvSpPr>
          <p:cNvPr id="3" name="Title 2"/>
          <p:cNvSpPr>
            <a:spLocks noGrp="1"/>
          </p:cNvSpPr>
          <p:nvPr>
            <p:ph type="title"/>
          </p:nvPr>
        </p:nvSpPr>
        <p:spPr/>
        <p:txBody>
          <a:bodyPr/>
          <a:lstStyle/>
          <a:p>
            <a:r>
              <a:rPr lang="en-IN" b="0" dirty="0"/>
              <a:t>Fundamental of Finalization</a:t>
            </a:r>
            <a:br>
              <a:rPr lang="en-IN" b="0" dirty="0"/>
            </a:br>
            <a:endParaRPr lang="en-IN" dirty="0"/>
          </a:p>
        </p:txBody>
      </p:sp>
    </p:spTree>
    <p:extLst>
      <p:ext uri="{BB962C8B-B14F-4D97-AF65-F5344CB8AC3E}">
        <p14:creationId xmlns:p14="http://schemas.microsoft.com/office/powerpoint/2010/main" val="1924800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fontAlgn="base"/>
            <a:r>
              <a:rPr lang="en-US" dirty="0"/>
              <a:t>Garbage Collection succeeds in allocating objects efficiently on the heap memory using the generations of garbage collection.</a:t>
            </a:r>
          </a:p>
          <a:p>
            <a:pPr fontAlgn="base"/>
            <a:r>
              <a:rPr lang="en-US" dirty="0"/>
              <a:t>Manual freeing of memory is not needed as garbage collection automatically releases the memory space after it is no longer required.</a:t>
            </a:r>
          </a:p>
          <a:p>
            <a:pPr fontAlgn="base"/>
            <a:r>
              <a:rPr lang="en-US" dirty="0"/>
              <a:t>Garbage collection handles memory allocation safely so that no objects use the contents of another object mistakenly.</a:t>
            </a:r>
          </a:p>
          <a:p>
            <a:pPr fontAlgn="base"/>
            <a:r>
              <a:rPr lang="en-US" dirty="0"/>
              <a:t>The constructors of newly created objects do not have to initialize all the data fields as garbage collection clears the memory of objects that were previously released.</a:t>
            </a:r>
          </a:p>
          <a:p>
            <a:endParaRPr lang="en-IN" dirty="0"/>
          </a:p>
        </p:txBody>
      </p:sp>
      <p:sp>
        <p:nvSpPr>
          <p:cNvPr id="3" name="Title 2"/>
          <p:cNvSpPr>
            <a:spLocks noGrp="1"/>
          </p:cNvSpPr>
          <p:nvPr>
            <p:ph type="title"/>
          </p:nvPr>
        </p:nvSpPr>
        <p:spPr/>
        <p:txBody>
          <a:bodyPr/>
          <a:lstStyle/>
          <a:p>
            <a:r>
              <a:rPr lang="en-IN" dirty="0"/>
              <a:t>Benefits of Garbage Collection</a:t>
            </a:r>
          </a:p>
        </p:txBody>
      </p:sp>
    </p:spTree>
    <p:extLst>
      <p:ext uri="{BB962C8B-B14F-4D97-AF65-F5344CB8AC3E}">
        <p14:creationId xmlns:p14="http://schemas.microsoft.com/office/powerpoint/2010/main" val="112012790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Fundamental of Finalization</a:t>
            </a:r>
            <a:br>
              <a:rPr lang="en-IN" b="0" dirty="0"/>
            </a:br>
            <a:endParaRPr lang="en-IN" dirty="0"/>
          </a:p>
        </p:txBody>
      </p:sp>
      <p:pic>
        <p:nvPicPr>
          <p:cNvPr id="14338" name="Picture 2" descr="https://dotnettricks.blob.core.windows.net/img/netframework/gcfinalizeFrea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00996"/>
            <a:ext cx="5868111"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9285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an object's pointer entry move from the finalization queue to the </a:t>
            </a:r>
            <a:r>
              <a:rPr lang="en-US" dirty="0" err="1"/>
              <a:t>freachable</a:t>
            </a:r>
            <a:r>
              <a:rPr lang="en-US" dirty="0"/>
              <a:t> queue, the object is not considered garbage and its memory is not reclaimed</a:t>
            </a:r>
            <a:r>
              <a:rPr lang="en-US" dirty="0" smtClean="0"/>
              <a:t>.</a:t>
            </a:r>
          </a:p>
          <a:p>
            <a:r>
              <a:rPr lang="en-US" dirty="0" smtClean="0"/>
              <a:t>There </a:t>
            </a:r>
            <a:r>
              <a:rPr lang="en-US" dirty="0"/>
              <a:t>is a special run-time thread that is dedicated for calling Finalize methods. </a:t>
            </a:r>
            <a:endParaRPr lang="en-US" dirty="0" smtClean="0"/>
          </a:p>
          <a:p>
            <a:r>
              <a:rPr lang="en-US" dirty="0" smtClean="0"/>
              <a:t>When </a:t>
            </a:r>
            <a:r>
              <a:rPr lang="en-US" dirty="0"/>
              <a:t>there is no entry in the </a:t>
            </a:r>
            <a:r>
              <a:rPr lang="en-US" dirty="0" err="1"/>
              <a:t>freachable</a:t>
            </a:r>
            <a:r>
              <a:rPr lang="en-US" dirty="0"/>
              <a:t> queue then this thread sleeps. </a:t>
            </a:r>
            <a:endParaRPr lang="en-US" dirty="0" smtClean="0"/>
          </a:p>
          <a:p>
            <a:r>
              <a:rPr lang="en-US" dirty="0" smtClean="0"/>
              <a:t>But </a:t>
            </a:r>
            <a:r>
              <a:rPr lang="en-US" dirty="0"/>
              <a:t>when there is entry in the </a:t>
            </a:r>
            <a:r>
              <a:rPr lang="en-US" dirty="0" err="1"/>
              <a:t>freachable</a:t>
            </a:r>
            <a:r>
              <a:rPr lang="en-US" dirty="0"/>
              <a:t> queue, this thread wakes and removes each entry from the queue by calling each object's Finalize method.</a:t>
            </a:r>
            <a:endParaRPr lang="en-IN" dirty="0"/>
          </a:p>
        </p:txBody>
      </p:sp>
      <p:sp>
        <p:nvSpPr>
          <p:cNvPr id="3" name="Title 2"/>
          <p:cNvSpPr>
            <a:spLocks noGrp="1"/>
          </p:cNvSpPr>
          <p:nvPr>
            <p:ph type="title"/>
          </p:nvPr>
        </p:nvSpPr>
        <p:spPr/>
        <p:txBody>
          <a:bodyPr/>
          <a:lstStyle/>
          <a:p>
            <a:r>
              <a:rPr lang="en-IN" b="0" dirty="0"/>
              <a:t>Fundamental of Finalization</a:t>
            </a:r>
            <a:br>
              <a:rPr lang="en-IN" b="0" dirty="0"/>
            </a:br>
            <a:endParaRPr lang="en-IN" dirty="0"/>
          </a:p>
        </p:txBody>
      </p:sp>
    </p:spTree>
    <p:extLst>
      <p:ext uri="{BB962C8B-B14F-4D97-AF65-F5344CB8AC3E}">
        <p14:creationId xmlns:p14="http://schemas.microsoft.com/office/powerpoint/2010/main" val="21942599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Fundamental of Finalization</a:t>
            </a:r>
            <a:br>
              <a:rPr lang="en-IN" b="0" dirty="0"/>
            </a:br>
            <a:endParaRPr lang="en-IN" dirty="0"/>
          </a:p>
        </p:txBody>
      </p:sp>
      <p:pic>
        <p:nvPicPr>
          <p:cNvPr id="17410" name="Picture 2" descr="https://dotnettricks.blob.core.windows.net/img/netframework/gcfinaliz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683" y="1371600"/>
            <a:ext cx="5649456" cy="3352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12896" y="4724400"/>
            <a:ext cx="8153400"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161616"/>
                </a:solidFill>
                <a:latin typeface="Segoe UI" panose="020B0502040204020203" pitchFamily="34" charset="0"/>
              </a:rPr>
              <a:t>The next time the garbage collector is invoked, it sees that the finalized objects are truly garbage, since the application's roots don't point to it and the </a:t>
            </a:r>
            <a:r>
              <a:rPr lang="en-US" dirty="0" err="1">
                <a:solidFill>
                  <a:srgbClr val="161616"/>
                </a:solidFill>
                <a:latin typeface="Segoe UI" panose="020B0502040204020203" pitchFamily="34" charset="0"/>
              </a:rPr>
              <a:t>freachable</a:t>
            </a:r>
            <a:r>
              <a:rPr lang="en-US" dirty="0">
                <a:solidFill>
                  <a:srgbClr val="161616"/>
                </a:solidFill>
                <a:latin typeface="Segoe UI" panose="020B0502040204020203" pitchFamily="34" charset="0"/>
              </a:rPr>
              <a:t> queue no longer points to it. Now the memory for the object is simply reclaimed</a:t>
            </a:r>
            <a:r>
              <a:rPr lang="en-US" dirty="0" smtClean="0">
                <a:solidFill>
                  <a:srgbClr val="161616"/>
                </a:solidFill>
                <a:latin typeface="Segoe UI" panose="020B0502040204020203" pitchFamily="34" charset="0"/>
              </a:rPr>
              <a:t>.</a:t>
            </a:r>
          </a:p>
          <a:p>
            <a:pPr marL="285750" indent="-285750">
              <a:buFont typeface="Arial" panose="020B0604020202020204" pitchFamily="34" charset="0"/>
              <a:buChar char="•"/>
            </a:pPr>
            <a:r>
              <a:rPr lang="en-US" dirty="0"/>
              <a:t>The two GCs are required to reclaim memory used by objects that have Finalize method.</a:t>
            </a:r>
            <a:endParaRPr lang="en-IN" dirty="0"/>
          </a:p>
        </p:txBody>
      </p:sp>
    </p:spTree>
    <p:extLst>
      <p:ext uri="{BB962C8B-B14F-4D97-AF65-F5344CB8AC3E}">
        <p14:creationId xmlns:p14="http://schemas.microsoft.com/office/powerpoint/2010/main" val="7650991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Microsoft took a different approach, and decided to call the finalizer </a:t>
            </a:r>
            <a:r>
              <a:rPr lang="en-US" dirty="0" smtClean="0"/>
              <a:t>on objects </a:t>
            </a:r>
            <a:r>
              <a:rPr lang="en-US" dirty="0"/>
              <a:t>asynchronously and on a dedicated thread. </a:t>
            </a:r>
            <a:endParaRPr lang="en-US" dirty="0" smtClean="0"/>
          </a:p>
          <a:p>
            <a:r>
              <a:rPr lang="en-US" dirty="0" smtClean="0"/>
              <a:t>This </a:t>
            </a:r>
            <a:r>
              <a:rPr lang="en-US" dirty="0"/>
              <a:t>runs periodically and calls </a:t>
            </a:r>
            <a:r>
              <a:rPr lang="en-US" dirty="0" smtClean="0"/>
              <a:t>the finalizer </a:t>
            </a:r>
            <a:r>
              <a:rPr lang="en-US" dirty="0"/>
              <a:t>on all applicable objects, entirely independently of the GC.</a:t>
            </a:r>
          </a:p>
          <a:p>
            <a:r>
              <a:rPr lang="en-US" dirty="0"/>
              <a:t>However, that creates a new puzzle: how do you prevent an object that needs </a:t>
            </a:r>
            <a:r>
              <a:rPr lang="en-US" dirty="0" smtClean="0"/>
              <a:t>finalization from </a:t>
            </a:r>
            <a:r>
              <a:rPr lang="en-US" dirty="0"/>
              <a:t>being compacted before its finalizer is called? </a:t>
            </a:r>
            <a:endParaRPr lang="en-US" dirty="0" smtClean="0"/>
          </a:p>
          <a:p>
            <a:r>
              <a:rPr lang="en-US" dirty="0" smtClean="0"/>
              <a:t>The </a:t>
            </a:r>
            <a:r>
              <a:rPr lang="en-US" dirty="0"/>
              <a:t>answer they came up with was </a:t>
            </a:r>
            <a:r>
              <a:rPr lang="en-US" dirty="0" smtClean="0"/>
              <a:t>to keep </a:t>
            </a:r>
            <a:r>
              <a:rPr lang="en-US" dirty="0"/>
              <a:t>a queue of extra root references to all </a:t>
            </a:r>
            <a:r>
              <a:rPr lang="en-US" dirty="0" err="1"/>
              <a:t>finalizable</a:t>
            </a:r>
            <a:r>
              <a:rPr lang="en-US" dirty="0"/>
              <a:t> objects (one reference per object</a:t>
            </a:r>
            <a:r>
              <a:rPr lang="en-US" dirty="0" smtClean="0"/>
              <a:t>) and </a:t>
            </a:r>
            <a:r>
              <a:rPr lang="en-US" dirty="0"/>
              <a:t>use this to keep them alive long enough to call their finalizer.</a:t>
            </a:r>
            <a:endParaRPr lang="en-IN" dirty="0"/>
          </a:p>
        </p:txBody>
      </p:sp>
      <p:sp>
        <p:nvSpPr>
          <p:cNvPr id="3" name="Title 2"/>
          <p:cNvSpPr>
            <a:spLocks noGrp="1"/>
          </p:cNvSpPr>
          <p:nvPr>
            <p:ph type="title"/>
          </p:nvPr>
        </p:nvSpPr>
        <p:spPr/>
        <p:txBody>
          <a:bodyPr/>
          <a:lstStyle/>
          <a:p>
            <a:r>
              <a:rPr lang="en-IN" dirty="0" smtClean="0"/>
              <a:t>Finalization</a:t>
            </a:r>
            <a:endParaRPr lang="en-IN" dirty="0"/>
          </a:p>
        </p:txBody>
      </p:sp>
    </p:spTree>
    <p:extLst>
      <p:ext uri="{BB962C8B-B14F-4D97-AF65-F5344CB8AC3E}">
        <p14:creationId xmlns:p14="http://schemas.microsoft.com/office/powerpoint/2010/main" val="23780991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Finalization</a:t>
            </a:r>
            <a:endParaRPr lang="en-IN" dirty="0"/>
          </a:p>
        </p:txBody>
      </p:sp>
      <p:pic>
        <p:nvPicPr>
          <p:cNvPr id="5" name="Picture 4"/>
          <p:cNvPicPr>
            <a:picLocks noChangeAspect="1"/>
          </p:cNvPicPr>
          <p:nvPr/>
        </p:nvPicPr>
        <p:blipFill>
          <a:blip r:embed="rId2"/>
          <a:stretch>
            <a:fillRect/>
          </a:stretch>
        </p:blipFill>
        <p:spPr>
          <a:xfrm>
            <a:off x="882599" y="2057400"/>
            <a:ext cx="7378801" cy="4132201"/>
          </a:xfrm>
          <a:prstGeom prst="rect">
            <a:avLst/>
          </a:prstGeom>
        </p:spPr>
      </p:pic>
    </p:spTree>
    <p:extLst>
      <p:ext uri="{BB962C8B-B14F-4D97-AF65-F5344CB8AC3E}">
        <p14:creationId xmlns:p14="http://schemas.microsoft.com/office/powerpoint/2010/main" val="13591331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9600" y="3352800"/>
            <a:ext cx="8228013" cy="670326"/>
          </a:xfrm>
        </p:spPr>
        <p:txBody>
          <a:bodyPr/>
          <a:lstStyle/>
          <a:p>
            <a:r>
              <a:rPr lang="en-IN" dirty="0"/>
              <a:t>Reclaiming GC Memory</a:t>
            </a:r>
          </a:p>
        </p:txBody>
      </p:sp>
    </p:spTree>
    <p:extLst>
      <p:ext uri="{BB962C8B-B14F-4D97-AF65-F5344CB8AC3E}">
        <p14:creationId xmlns:p14="http://schemas.microsoft.com/office/powerpoint/2010/main" val="39255612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managed heap is a series of allocated memory segments (</a:t>
            </a:r>
            <a:r>
              <a:rPr lang="en-US" dirty="0" err="1"/>
              <a:t>approx</a:t>
            </a:r>
            <a:r>
              <a:rPr lang="en-US" dirty="0"/>
              <a:t> 16Mb in size each) to store and manage objects. </a:t>
            </a:r>
            <a:endParaRPr lang="en-US" dirty="0" smtClean="0"/>
          </a:p>
          <a:p>
            <a:r>
              <a:rPr lang="en-US" dirty="0" smtClean="0"/>
              <a:t>The </a:t>
            </a:r>
            <a:r>
              <a:rPr lang="en-US" dirty="0"/>
              <a:t>memory for newly created object is allocated at the next available location on the managed heap. </a:t>
            </a:r>
            <a:endParaRPr lang="en-US" dirty="0" smtClean="0"/>
          </a:p>
          <a:p>
            <a:r>
              <a:rPr lang="en-US" dirty="0" smtClean="0"/>
              <a:t>If </a:t>
            </a:r>
            <a:r>
              <a:rPr lang="en-US" dirty="0"/>
              <a:t>there is available free memory, the garbage collector doesn't search the dead objects for memory reclaim and memory allocations has been done very fast. </a:t>
            </a:r>
            <a:endParaRPr lang="en-US" dirty="0" smtClean="0"/>
          </a:p>
          <a:p>
            <a:r>
              <a:rPr lang="en-US" dirty="0" smtClean="0"/>
              <a:t>If </a:t>
            </a:r>
            <a:r>
              <a:rPr lang="en-US" dirty="0"/>
              <a:t>the memory is insufficient to create the object, the garbage collector search the dead objects for memory reclaim for the newly object.</a:t>
            </a:r>
            <a:endParaRPr lang="en-IN" dirty="0"/>
          </a:p>
        </p:txBody>
      </p:sp>
      <p:sp>
        <p:nvSpPr>
          <p:cNvPr id="3" name="Title 2"/>
          <p:cNvSpPr>
            <a:spLocks noGrp="1"/>
          </p:cNvSpPr>
          <p:nvPr>
            <p:ph type="title"/>
          </p:nvPr>
        </p:nvSpPr>
        <p:spPr/>
        <p:txBody>
          <a:bodyPr/>
          <a:lstStyle/>
          <a:p>
            <a:r>
              <a:rPr lang="en-IN" dirty="0"/>
              <a:t>Reclaiming GC Memory</a:t>
            </a:r>
          </a:p>
        </p:txBody>
      </p:sp>
    </p:spTree>
    <p:extLst>
      <p:ext uri="{BB962C8B-B14F-4D97-AF65-F5344CB8AC3E}">
        <p14:creationId xmlns:p14="http://schemas.microsoft.com/office/powerpoint/2010/main" val="16359418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Reclaiming GC Memory</a:t>
            </a:r>
          </a:p>
        </p:txBody>
      </p:sp>
      <p:pic>
        <p:nvPicPr>
          <p:cNvPr id="1026" name="Picture 2" descr="https://dotnettricks.blob.core.windows.net/img/netframework/gche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981" y="1295400"/>
            <a:ext cx="3581400" cy="531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9154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An object is created using the new operator. </a:t>
            </a:r>
            <a:endParaRPr lang="en-US" dirty="0" smtClean="0"/>
          </a:p>
          <a:p>
            <a:r>
              <a:rPr lang="en-US" dirty="0" smtClean="0"/>
              <a:t>This </a:t>
            </a:r>
            <a:r>
              <a:rPr lang="en-US" dirty="0"/>
              <a:t>operator first makes sure that the bytes required by the new object fit in the reserved region (committing storage if necessary). </a:t>
            </a:r>
            <a:endParaRPr lang="en-US" dirty="0" smtClean="0"/>
          </a:p>
          <a:p>
            <a:r>
              <a:rPr lang="en-US" dirty="0" smtClean="0"/>
              <a:t>If </a:t>
            </a:r>
            <a:r>
              <a:rPr lang="en-US" dirty="0"/>
              <a:t>the object fits, </a:t>
            </a:r>
            <a:r>
              <a:rPr lang="en-US" b="1" dirty="0" err="1"/>
              <a:t>NextObjPtr</a:t>
            </a:r>
            <a:r>
              <a:rPr lang="en-US" dirty="0"/>
              <a:t> points to the object in the heap and object's constructor is called and the new operator returns the address of the object.</a:t>
            </a:r>
            <a:endParaRPr lang="en-IN" dirty="0"/>
          </a:p>
        </p:txBody>
      </p:sp>
      <p:sp>
        <p:nvSpPr>
          <p:cNvPr id="3" name="Title 2"/>
          <p:cNvSpPr>
            <a:spLocks noGrp="1"/>
          </p:cNvSpPr>
          <p:nvPr>
            <p:ph type="title"/>
          </p:nvPr>
        </p:nvSpPr>
        <p:spPr/>
        <p:txBody>
          <a:bodyPr/>
          <a:lstStyle/>
          <a:p>
            <a:r>
              <a:rPr lang="en-IN" dirty="0"/>
              <a:t>Reclaiming GC Memory</a:t>
            </a:r>
          </a:p>
        </p:txBody>
      </p:sp>
    </p:spTree>
    <p:extLst>
      <p:ext uri="{BB962C8B-B14F-4D97-AF65-F5344CB8AC3E}">
        <p14:creationId xmlns:p14="http://schemas.microsoft.com/office/powerpoint/2010/main" val="31356159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All objects in the heap are allocated from one contiguous range of memory address and heap is divided into generations so that it is easy to eliminate the garbage objects by looking at only a small fraction of the heap</a:t>
            </a:r>
            <a:r>
              <a:rPr lang="en-US" dirty="0" smtClean="0"/>
              <a:t>.</a:t>
            </a:r>
            <a:endParaRPr lang="en-US" dirty="0"/>
          </a:p>
          <a:p>
            <a:r>
              <a:rPr lang="en-US" dirty="0"/>
              <a:t>Gen 0 and Gen 1 occupy a single segment known as the ephemeral segment. Gen 2 is a set of further segments and the large object heap is yet another group of segments</a:t>
            </a:r>
            <a:r>
              <a:rPr lang="en-US" dirty="0" smtClean="0"/>
              <a:t>.</a:t>
            </a:r>
            <a:endParaRPr lang="en-US" dirty="0"/>
          </a:p>
          <a:p>
            <a:r>
              <a:rPr lang="en-US" dirty="0" smtClean="0"/>
              <a:t>Almost</a:t>
            </a:r>
            <a:r>
              <a:rPr lang="en-US" dirty="0"/>
              <a:t>, all objects with-in a generation are of the same age.</a:t>
            </a:r>
          </a:p>
          <a:p>
            <a:r>
              <a:rPr lang="en-US" dirty="0" smtClean="0"/>
              <a:t>The </a:t>
            </a:r>
            <a:r>
              <a:rPr lang="en-US" dirty="0"/>
              <a:t>newest objects are created at higher memory address while oldest memory objects are at lowest memory address with in the heap.</a:t>
            </a:r>
            <a:endParaRPr lang="en-IN" dirty="0"/>
          </a:p>
        </p:txBody>
      </p:sp>
      <p:sp>
        <p:nvSpPr>
          <p:cNvPr id="3" name="Title 2"/>
          <p:cNvSpPr>
            <a:spLocks noGrp="1"/>
          </p:cNvSpPr>
          <p:nvPr>
            <p:ph type="title"/>
          </p:nvPr>
        </p:nvSpPr>
        <p:spPr/>
        <p:txBody>
          <a:bodyPr/>
          <a:lstStyle/>
          <a:p>
            <a:r>
              <a:rPr lang="en-US" b="0" dirty="0"/>
              <a:t>Key points about Garbage Collector</a:t>
            </a:r>
            <a:br>
              <a:rPr lang="en-US" b="0" dirty="0"/>
            </a:br>
            <a:endParaRPr lang="en-IN" dirty="0"/>
          </a:p>
        </p:txBody>
      </p:sp>
    </p:spTree>
    <p:extLst>
      <p:ext uri="{BB962C8B-B14F-4D97-AF65-F5344CB8AC3E}">
        <p14:creationId xmlns:p14="http://schemas.microsoft.com/office/powerpoint/2010/main" val="2108221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CLR manages two different heaps for allocation, the small object heap (SOH) and the large object heap (LOH). </a:t>
            </a:r>
            <a:endParaRPr lang="en-US" dirty="0" smtClean="0"/>
          </a:p>
          <a:p>
            <a:r>
              <a:rPr lang="en-US" dirty="0"/>
              <a:t>Any allocation greater than or equal to 85,000 bytes goes on the LOH. </a:t>
            </a:r>
            <a:endParaRPr lang="en-US" dirty="0" smtClean="0"/>
          </a:p>
          <a:p>
            <a:r>
              <a:rPr lang="en-US" dirty="0" smtClean="0"/>
              <a:t>Copying </a:t>
            </a:r>
            <a:r>
              <a:rPr lang="en-US" dirty="0"/>
              <a:t>large objects has a performance penalty, so the LOH is not compacted unlike the SOH. </a:t>
            </a:r>
            <a:endParaRPr lang="en-US" dirty="0" smtClean="0"/>
          </a:p>
          <a:p>
            <a:r>
              <a:rPr lang="en-US" dirty="0" smtClean="0"/>
              <a:t>Another </a:t>
            </a:r>
            <a:r>
              <a:rPr lang="en-US" dirty="0"/>
              <a:t>defining characteristic is that the LOH is only collected during a generation 2 collection. </a:t>
            </a:r>
            <a:endParaRPr lang="en-US" dirty="0" smtClean="0"/>
          </a:p>
          <a:p>
            <a:r>
              <a:rPr lang="en-US" dirty="0" smtClean="0"/>
              <a:t>Together</a:t>
            </a:r>
            <a:r>
              <a:rPr lang="en-US" dirty="0"/>
              <a:t>, these have the built-in assumption that large object allocations are infrequent.</a:t>
            </a:r>
            <a:endParaRPr lang="en-IN" dirty="0"/>
          </a:p>
        </p:txBody>
      </p:sp>
      <p:sp>
        <p:nvSpPr>
          <p:cNvPr id="3" name="Title 2"/>
          <p:cNvSpPr>
            <a:spLocks noGrp="1"/>
          </p:cNvSpPr>
          <p:nvPr>
            <p:ph type="title"/>
          </p:nvPr>
        </p:nvSpPr>
        <p:spPr/>
        <p:txBody>
          <a:bodyPr/>
          <a:lstStyle/>
          <a:p>
            <a:r>
              <a:rPr lang="en-IN" dirty="0" smtClean="0"/>
              <a:t>Large Object Heap</a:t>
            </a:r>
            <a:endParaRPr lang="en-IN" dirty="0"/>
          </a:p>
        </p:txBody>
      </p:sp>
    </p:spTree>
    <p:extLst>
      <p:ext uri="{BB962C8B-B14F-4D97-AF65-F5344CB8AC3E}">
        <p14:creationId xmlns:p14="http://schemas.microsoft.com/office/powerpoint/2010/main" val="260753879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 allocation pointer for the new objects marks the boundary between the allocated and free memory.</a:t>
            </a:r>
          </a:p>
          <a:p>
            <a:r>
              <a:rPr lang="en-US" dirty="0" smtClean="0"/>
              <a:t>Periodically </a:t>
            </a:r>
            <a:r>
              <a:rPr lang="en-US" dirty="0"/>
              <a:t>the heap is compacted by removing the dead objects and sliding up the live objects towards the lower memory address end of the heap as shown in above fig.</a:t>
            </a:r>
          </a:p>
          <a:p>
            <a:r>
              <a:rPr lang="en-US" dirty="0" smtClean="0"/>
              <a:t>The </a:t>
            </a:r>
            <a:r>
              <a:rPr lang="en-US" dirty="0"/>
              <a:t>order of objects (after memory reclaims) in memory remains the same as they were created.</a:t>
            </a:r>
          </a:p>
          <a:p>
            <a:r>
              <a:rPr lang="en-US" dirty="0" smtClean="0"/>
              <a:t>There </a:t>
            </a:r>
            <a:r>
              <a:rPr lang="en-US" dirty="0"/>
              <a:t>are never any gaps among the objects in the heap.</a:t>
            </a:r>
          </a:p>
          <a:p>
            <a:r>
              <a:rPr lang="en-US" dirty="0" smtClean="0"/>
              <a:t>Only </a:t>
            </a:r>
            <a:r>
              <a:rPr lang="en-US" dirty="0"/>
              <a:t>some of the free memory is committed when required and more memory is acquired from the OS in the reserved address range.</a:t>
            </a:r>
            <a:endParaRPr lang="en-IN" dirty="0"/>
          </a:p>
        </p:txBody>
      </p:sp>
      <p:sp>
        <p:nvSpPr>
          <p:cNvPr id="3" name="Title 2"/>
          <p:cNvSpPr>
            <a:spLocks noGrp="1"/>
          </p:cNvSpPr>
          <p:nvPr>
            <p:ph type="title"/>
          </p:nvPr>
        </p:nvSpPr>
        <p:spPr/>
        <p:txBody>
          <a:bodyPr/>
          <a:lstStyle/>
          <a:p>
            <a:r>
              <a:rPr lang="en-US" b="0" dirty="0"/>
              <a:t>Key points about Garbage Collector</a:t>
            </a:r>
            <a:br>
              <a:rPr lang="en-US" b="0" dirty="0"/>
            </a:br>
            <a:endParaRPr lang="en-IN" dirty="0"/>
          </a:p>
        </p:txBody>
      </p:sp>
    </p:spTree>
    <p:extLst>
      <p:ext uri="{BB962C8B-B14F-4D97-AF65-F5344CB8AC3E}">
        <p14:creationId xmlns:p14="http://schemas.microsoft.com/office/powerpoint/2010/main" val="38935722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200275"/>
          </a:xfrm>
        </p:spPr>
        <p:txBody>
          <a:bodyPr>
            <a:normAutofit fontScale="85000" lnSpcReduction="10000"/>
          </a:bodyPr>
          <a:lstStyle/>
          <a:p>
            <a:pPr fontAlgn="t"/>
            <a:r>
              <a:rPr lang="en-US" dirty="0"/>
              <a:t>The managed heap is organized into three generations so that it can handle short lived and long lived objects efficiently. </a:t>
            </a:r>
            <a:endParaRPr lang="en-US" dirty="0" smtClean="0"/>
          </a:p>
          <a:p>
            <a:pPr fontAlgn="t"/>
            <a:r>
              <a:rPr lang="en-US" dirty="0" smtClean="0"/>
              <a:t>Garbage </a:t>
            </a:r>
            <a:r>
              <a:rPr lang="en-US" dirty="0"/>
              <a:t>collector first reclaim the short lived objects that occupy a small part of the heap.</a:t>
            </a:r>
          </a:p>
          <a:p>
            <a:pPr marL="0" indent="0">
              <a:buNone/>
            </a:pPr>
            <a:r>
              <a:rPr lang="en-US" dirty="0"/>
              <a:t/>
            </a:r>
            <a:br>
              <a:rPr lang="en-US" dirty="0"/>
            </a:br>
            <a:endParaRPr lang="en-IN" dirty="0"/>
          </a:p>
        </p:txBody>
      </p:sp>
      <p:sp>
        <p:nvSpPr>
          <p:cNvPr id="3" name="Title 2"/>
          <p:cNvSpPr>
            <a:spLocks noGrp="1"/>
          </p:cNvSpPr>
          <p:nvPr>
            <p:ph type="title"/>
          </p:nvPr>
        </p:nvSpPr>
        <p:spPr/>
        <p:txBody>
          <a:bodyPr/>
          <a:lstStyle/>
          <a:p>
            <a:r>
              <a:rPr lang="en-IN" b="0" dirty="0"/>
              <a:t>Generations in Managed Heap</a:t>
            </a:r>
            <a:br>
              <a:rPr lang="en-IN" b="0" dirty="0"/>
            </a:br>
            <a:endParaRPr lang="en-IN" dirty="0"/>
          </a:p>
        </p:txBody>
      </p:sp>
      <p:pic>
        <p:nvPicPr>
          <p:cNvPr id="4098" name="Picture 2" descr="https://dotnettricks.blob.core.windows.net/img/netframework/gcheapg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724688"/>
            <a:ext cx="3476625"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0352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714875"/>
          </a:xfrm>
        </p:spPr>
        <p:txBody>
          <a:bodyPr>
            <a:normAutofit fontScale="92500" lnSpcReduction="10000"/>
          </a:bodyPr>
          <a:lstStyle/>
          <a:p>
            <a:pPr fontAlgn="t"/>
            <a:r>
              <a:rPr lang="en-US" dirty="0"/>
              <a:t>Generation 0</a:t>
            </a:r>
          </a:p>
          <a:p>
            <a:pPr fontAlgn="t"/>
            <a:r>
              <a:rPr lang="en-US" dirty="0"/>
              <a:t>This is the youngest generation and contains the newly created objects. Generation 0 has short-lived objects and collected frequently. The objects that survive the Generation 0 are promoted to Generation 1.</a:t>
            </a:r>
          </a:p>
          <a:p>
            <a:pPr fontAlgn="t"/>
            <a:r>
              <a:rPr lang="en-US" dirty="0" smtClean="0"/>
              <a:t>Example </a:t>
            </a:r>
            <a:r>
              <a:rPr lang="en-US" dirty="0"/>
              <a:t>: A temporary object.</a:t>
            </a:r>
          </a:p>
          <a:p>
            <a:pPr fontAlgn="t"/>
            <a:r>
              <a:rPr lang="en-US" dirty="0" smtClean="0"/>
              <a:t>Generation </a:t>
            </a:r>
            <a:r>
              <a:rPr lang="en-US" dirty="0"/>
              <a:t>1</a:t>
            </a:r>
          </a:p>
          <a:p>
            <a:pPr fontAlgn="t"/>
            <a:r>
              <a:rPr lang="en-US" dirty="0"/>
              <a:t>This generation contains the longer lived objects that are promoted from generation 0. The objects that survive the Generation 1 are promoted to Generation 2. Basically this generation serves as a buffer between short-lived objects and longest-lived objects.</a:t>
            </a:r>
            <a:endParaRPr lang="en-IN" dirty="0"/>
          </a:p>
        </p:txBody>
      </p:sp>
      <p:sp>
        <p:nvSpPr>
          <p:cNvPr id="3" name="Title 2"/>
          <p:cNvSpPr>
            <a:spLocks noGrp="1"/>
          </p:cNvSpPr>
          <p:nvPr>
            <p:ph type="title"/>
          </p:nvPr>
        </p:nvSpPr>
        <p:spPr/>
        <p:txBody>
          <a:bodyPr/>
          <a:lstStyle/>
          <a:p>
            <a:r>
              <a:rPr lang="en-IN" b="0" dirty="0"/>
              <a:t>Generations in Managed Heap</a:t>
            </a:r>
            <a:br>
              <a:rPr lang="en-IN" b="0" dirty="0"/>
            </a:br>
            <a:endParaRPr lang="en-IN" dirty="0"/>
          </a:p>
        </p:txBody>
      </p:sp>
    </p:spTree>
    <p:extLst>
      <p:ext uri="{BB962C8B-B14F-4D97-AF65-F5344CB8AC3E}">
        <p14:creationId xmlns:p14="http://schemas.microsoft.com/office/powerpoint/2010/main" val="9028787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714875"/>
          </a:xfrm>
        </p:spPr>
        <p:txBody>
          <a:bodyPr>
            <a:normAutofit/>
          </a:bodyPr>
          <a:lstStyle/>
          <a:p>
            <a:r>
              <a:rPr lang="en-US" dirty="0"/>
              <a:t>Generation 2</a:t>
            </a:r>
          </a:p>
          <a:p>
            <a:pPr fontAlgn="t"/>
            <a:r>
              <a:rPr lang="en-US" dirty="0"/>
              <a:t>This generation contains the longest lived objects that are promoted from generation 1 and collected infrequently.</a:t>
            </a:r>
          </a:p>
          <a:p>
            <a:pPr fontAlgn="t"/>
            <a:r>
              <a:rPr lang="en-US" b="1" dirty="0"/>
              <a:t>Example :</a:t>
            </a:r>
            <a:r>
              <a:rPr lang="en-US" dirty="0"/>
              <a:t> An object at application level that contains static data which is available for the duration of the process.</a:t>
            </a:r>
          </a:p>
        </p:txBody>
      </p:sp>
      <p:sp>
        <p:nvSpPr>
          <p:cNvPr id="3" name="Title 2"/>
          <p:cNvSpPr>
            <a:spLocks noGrp="1"/>
          </p:cNvSpPr>
          <p:nvPr>
            <p:ph type="title"/>
          </p:nvPr>
        </p:nvSpPr>
        <p:spPr/>
        <p:txBody>
          <a:bodyPr/>
          <a:lstStyle/>
          <a:p>
            <a:r>
              <a:rPr lang="en-IN" b="0" dirty="0"/>
              <a:t>Generations in Managed Heap</a:t>
            </a:r>
            <a:br>
              <a:rPr lang="en-IN" b="0" dirty="0"/>
            </a:br>
            <a:endParaRPr lang="en-IN" dirty="0"/>
          </a:p>
        </p:txBody>
      </p:sp>
    </p:spTree>
    <p:extLst>
      <p:ext uri="{BB962C8B-B14F-4D97-AF65-F5344CB8AC3E}">
        <p14:creationId xmlns:p14="http://schemas.microsoft.com/office/powerpoint/2010/main" val="35243361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Marking Phase</a:t>
            </a:r>
          </a:p>
          <a:p>
            <a:pPr fontAlgn="t"/>
            <a:r>
              <a:rPr lang="en-US" dirty="0"/>
              <a:t>In this phase garbage collector finds and creates a list of all live objects.</a:t>
            </a:r>
          </a:p>
          <a:p>
            <a:r>
              <a:rPr lang="en-US" dirty="0"/>
              <a:t>Relocating Phase</a:t>
            </a:r>
          </a:p>
          <a:p>
            <a:pPr fontAlgn="t"/>
            <a:r>
              <a:rPr lang="en-US" dirty="0"/>
              <a:t>In this phase garbage collector updates the references to the objects that will be compacted.</a:t>
            </a:r>
          </a:p>
          <a:p>
            <a:r>
              <a:rPr lang="en-US" dirty="0"/>
              <a:t>Compacting Phase</a:t>
            </a:r>
          </a:p>
          <a:p>
            <a:pPr fontAlgn="t"/>
            <a:r>
              <a:rPr lang="en-US" dirty="0"/>
              <a:t>In this phase garbage collector reclaims the memory occupied by the dead objects and compacts the surviving objects. The compacting phase moves the surviving objects toward the older end of the memory segment.</a:t>
            </a:r>
          </a:p>
          <a:p>
            <a:endParaRPr lang="en-IN" dirty="0"/>
          </a:p>
        </p:txBody>
      </p:sp>
      <p:sp>
        <p:nvSpPr>
          <p:cNvPr id="3" name="Title 2"/>
          <p:cNvSpPr>
            <a:spLocks noGrp="1"/>
          </p:cNvSpPr>
          <p:nvPr>
            <p:ph type="title"/>
          </p:nvPr>
        </p:nvSpPr>
        <p:spPr/>
        <p:txBody>
          <a:bodyPr/>
          <a:lstStyle/>
          <a:p>
            <a:r>
              <a:rPr lang="en-IN" b="0" dirty="0"/>
              <a:t>Garbage Collector Working Phase</a:t>
            </a:r>
            <a:br>
              <a:rPr lang="en-IN" b="0" dirty="0"/>
            </a:br>
            <a:endParaRPr lang="en-IN" dirty="0"/>
          </a:p>
        </p:txBody>
      </p:sp>
    </p:spTree>
    <p:extLst>
      <p:ext uri="{BB962C8B-B14F-4D97-AF65-F5344CB8AC3E}">
        <p14:creationId xmlns:p14="http://schemas.microsoft.com/office/powerpoint/2010/main" val="29448557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Garbage Collector Working Phase</a:t>
            </a:r>
            <a:br>
              <a:rPr lang="en-IN" b="0" dirty="0"/>
            </a:br>
            <a:endParaRPr lang="en-IN" dirty="0"/>
          </a:p>
        </p:txBody>
      </p:sp>
      <p:pic>
        <p:nvPicPr>
          <p:cNvPr id="5122" name="Picture 2" descr="https://dotnettricks.blob.core.windows.net/img/netframework/gcheapgenreclai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790" y="1447800"/>
            <a:ext cx="6381750" cy="5000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38200" y="6233235"/>
            <a:ext cx="8001000" cy="646331"/>
          </a:xfrm>
          <a:prstGeom prst="rect">
            <a:avLst/>
          </a:prstGeom>
        </p:spPr>
        <p:txBody>
          <a:bodyPr wrap="square">
            <a:spAutoFit/>
          </a:bodyPr>
          <a:lstStyle/>
          <a:p>
            <a:r>
              <a:rPr lang="en-US" dirty="0">
                <a:solidFill>
                  <a:srgbClr val="161616"/>
                </a:solidFill>
                <a:latin typeface="Segoe UI" panose="020B0502040204020203" pitchFamily="34" charset="0"/>
              </a:rPr>
              <a:t>The large object heap is not compacted, because copying large objects imposes a performance penalty.</a:t>
            </a:r>
            <a:endParaRPr lang="en-IN" dirty="0"/>
          </a:p>
        </p:txBody>
      </p:sp>
    </p:spTree>
    <p:extLst>
      <p:ext uri="{BB962C8B-B14F-4D97-AF65-F5344CB8AC3E}">
        <p14:creationId xmlns:p14="http://schemas.microsoft.com/office/powerpoint/2010/main" val="28212517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t"/>
            <a:r>
              <a:rPr lang="en-US" dirty="0"/>
              <a:t>Garbage collector determine whether any object in the heap is dead or not being used by the application</a:t>
            </a:r>
            <a:r>
              <a:rPr lang="en-US" dirty="0" smtClean="0"/>
              <a:t>.</a:t>
            </a:r>
          </a:p>
          <a:p>
            <a:pPr fontAlgn="t"/>
            <a:r>
              <a:rPr lang="en-US" dirty="0" smtClean="0"/>
              <a:t>If </a:t>
            </a:r>
            <a:r>
              <a:rPr lang="en-US" dirty="0"/>
              <a:t>such objects exist then memory used by these objects can be reclaimed. But how garbage collector know about these objects?</a:t>
            </a:r>
          </a:p>
          <a:p>
            <a:pPr fontAlgn="t"/>
            <a:r>
              <a:rPr lang="en-US" dirty="0"/>
              <a:t>Each and every application has a set of roots and these identify the storage locations for the objects on the managed heap.</a:t>
            </a:r>
          </a:p>
          <a:p>
            <a:endParaRPr lang="en-IN" dirty="0"/>
          </a:p>
        </p:txBody>
      </p:sp>
      <p:sp>
        <p:nvSpPr>
          <p:cNvPr id="3" name="Title 2"/>
          <p:cNvSpPr>
            <a:spLocks noGrp="1"/>
          </p:cNvSpPr>
          <p:nvPr>
            <p:ph type="title"/>
          </p:nvPr>
        </p:nvSpPr>
        <p:spPr/>
        <p:txBody>
          <a:bodyPr/>
          <a:lstStyle/>
          <a:p>
            <a:r>
              <a:rPr lang="en-IN" b="0" dirty="0"/>
              <a:t>Garbage Collection Algorithm</a:t>
            </a:r>
            <a:br>
              <a:rPr lang="en-IN" b="0" dirty="0"/>
            </a:br>
            <a:endParaRPr lang="en-IN" dirty="0"/>
          </a:p>
        </p:txBody>
      </p:sp>
    </p:spTree>
    <p:extLst>
      <p:ext uri="{BB962C8B-B14F-4D97-AF65-F5344CB8AC3E}">
        <p14:creationId xmlns:p14="http://schemas.microsoft.com/office/powerpoint/2010/main" val="12824865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t"/>
            <a:r>
              <a:rPr lang="en-US" b="1" dirty="0"/>
              <a:t>Example :</a:t>
            </a:r>
            <a:r>
              <a:rPr lang="en-US" dirty="0"/>
              <a:t> All the global, static objects pointers and all the local variable/ parameter object pointers on the thread's stack in the application are considered part of the application's roots. </a:t>
            </a:r>
            <a:endParaRPr lang="en-US" dirty="0" smtClean="0"/>
          </a:p>
          <a:p>
            <a:pPr fontAlgn="t"/>
            <a:r>
              <a:rPr lang="en-US" dirty="0" smtClean="0"/>
              <a:t>More </a:t>
            </a:r>
            <a:r>
              <a:rPr lang="en-US" dirty="0"/>
              <a:t>over any CPU registers containing pointers to objects in the managed heap are also considered a part of the application's roots.</a:t>
            </a:r>
          </a:p>
          <a:p>
            <a:pPr fontAlgn="t"/>
            <a:r>
              <a:rPr lang="en-US" dirty="0"/>
              <a:t>The list of active roots is maintained by the JIT compiler and CLR, and is made accessible to the garbage collector's algorithm.</a:t>
            </a:r>
          </a:p>
          <a:p>
            <a:endParaRPr lang="en-IN" dirty="0"/>
          </a:p>
        </p:txBody>
      </p:sp>
      <p:sp>
        <p:nvSpPr>
          <p:cNvPr id="3" name="Title 2"/>
          <p:cNvSpPr>
            <a:spLocks noGrp="1"/>
          </p:cNvSpPr>
          <p:nvPr>
            <p:ph type="title"/>
          </p:nvPr>
        </p:nvSpPr>
        <p:spPr/>
        <p:txBody>
          <a:bodyPr/>
          <a:lstStyle/>
          <a:p>
            <a:r>
              <a:rPr lang="en-IN" b="0" dirty="0"/>
              <a:t>Garbage Collection Algorithm</a:t>
            </a:r>
            <a:br>
              <a:rPr lang="en-IN" b="0" dirty="0"/>
            </a:br>
            <a:endParaRPr lang="en-IN" dirty="0"/>
          </a:p>
        </p:txBody>
      </p:sp>
    </p:spTree>
    <p:extLst>
      <p:ext uri="{BB962C8B-B14F-4D97-AF65-F5344CB8AC3E}">
        <p14:creationId xmlns:p14="http://schemas.microsoft.com/office/powerpoint/2010/main" val="42618665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Now the garbage collector starts go through the roots and make a graph of all the objects reachable from the roots. </a:t>
            </a:r>
            <a:endParaRPr lang="en-US" dirty="0" smtClean="0"/>
          </a:p>
          <a:p>
            <a:r>
              <a:rPr lang="en-US" dirty="0" smtClean="0"/>
              <a:t>The </a:t>
            </a:r>
            <a:r>
              <a:rPr lang="en-US" dirty="0"/>
              <a:t>below fig. shows a heap with allocated objects. </a:t>
            </a:r>
            <a:endParaRPr lang="en-US" dirty="0" smtClean="0"/>
          </a:p>
          <a:p>
            <a:r>
              <a:rPr lang="en-US" dirty="0" smtClean="0"/>
              <a:t>In </a:t>
            </a:r>
            <a:r>
              <a:rPr lang="en-US" dirty="0"/>
              <a:t>this heap the application roots directly refer to the objects 1,3,4,6 and object 3 &amp; 6 refers to the objects 8 &amp; 10. </a:t>
            </a:r>
            <a:endParaRPr lang="en-US" dirty="0" smtClean="0"/>
          </a:p>
          <a:p>
            <a:r>
              <a:rPr lang="en-US" dirty="0" smtClean="0"/>
              <a:t>Hence </a:t>
            </a:r>
            <a:r>
              <a:rPr lang="en-US" dirty="0"/>
              <a:t>all these objects will become the part of the live objects graph.</a:t>
            </a:r>
            <a:endParaRPr lang="en-IN" dirty="0"/>
          </a:p>
        </p:txBody>
      </p:sp>
      <p:sp>
        <p:nvSpPr>
          <p:cNvPr id="3" name="Title 2"/>
          <p:cNvSpPr>
            <a:spLocks noGrp="1"/>
          </p:cNvSpPr>
          <p:nvPr>
            <p:ph type="title"/>
          </p:nvPr>
        </p:nvSpPr>
        <p:spPr/>
        <p:txBody>
          <a:bodyPr/>
          <a:lstStyle/>
          <a:p>
            <a:r>
              <a:rPr lang="en-IN" b="0" dirty="0"/>
              <a:t>Memory Reclaim Process</a:t>
            </a:r>
            <a:br>
              <a:rPr lang="en-IN" b="0" dirty="0"/>
            </a:br>
            <a:endParaRPr lang="en-IN" dirty="0"/>
          </a:p>
        </p:txBody>
      </p:sp>
    </p:spTree>
    <p:extLst>
      <p:ext uri="{BB962C8B-B14F-4D97-AF65-F5344CB8AC3E}">
        <p14:creationId xmlns:p14="http://schemas.microsoft.com/office/powerpoint/2010/main" val="20801744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Memory Reclaim Process</a:t>
            </a:r>
            <a:br>
              <a:rPr lang="en-IN" b="0" dirty="0"/>
            </a:br>
            <a:endParaRPr lang="en-IN" dirty="0"/>
          </a:p>
        </p:txBody>
      </p:sp>
      <p:pic>
        <p:nvPicPr>
          <p:cNvPr id="8194" name="Picture 2" descr="https://dotnettricks.blob.core.windows.net/img/netframework/gcal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0"/>
            <a:ext cx="3657600" cy="483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10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Because the LOH is not compacted, memory management is more like a traditional allocator. </a:t>
            </a:r>
            <a:endParaRPr lang="en-US" dirty="0" smtClean="0"/>
          </a:p>
          <a:p>
            <a:r>
              <a:rPr lang="en-US" dirty="0" smtClean="0"/>
              <a:t>The </a:t>
            </a:r>
            <a:r>
              <a:rPr lang="en-US" dirty="0"/>
              <a:t>CLR keeps a free list of available blocks of memory. </a:t>
            </a:r>
            <a:endParaRPr lang="en-US" dirty="0" smtClean="0"/>
          </a:p>
          <a:p>
            <a:r>
              <a:rPr lang="en-US" dirty="0" smtClean="0"/>
              <a:t>When </a:t>
            </a:r>
            <a:r>
              <a:rPr lang="en-US" dirty="0"/>
              <a:t>allocating a large object, the runtime first looks at the free list to see if it will satisfy the allocation request. </a:t>
            </a:r>
            <a:endParaRPr lang="en-US" dirty="0" smtClean="0"/>
          </a:p>
          <a:p>
            <a:r>
              <a:rPr lang="en-US" dirty="0" smtClean="0"/>
              <a:t>When </a:t>
            </a:r>
            <a:r>
              <a:rPr lang="en-US" dirty="0"/>
              <a:t>the GC discovers adjacent objects that died, it combines the space they used into one free block which can be used for allocation</a:t>
            </a:r>
            <a:r>
              <a:rPr lang="en-US" dirty="0" smtClean="0"/>
              <a:t>.</a:t>
            </a:r>
          </a:p>
          <a:p>
            <a:r>
              <a:rPr lang="en-US" dirty="0" smtClean="0"/>
              <a:t>Because </a:t>
            </a:r>
            <a:r>
              <a:rPr lang="en-US" dirty="0"/>
              <a:t>a lot of interaction with the free list takes place at the time of allocation, there are tradeoffs between speed and optimal placement of memory blocks.</a:t>
            </a:r>
            <a:endParaRPr lang="en-IN" dirty="0"/>
          </a:p>
        </p:txBody>
      </p:sp>
      <p:sp>
        <p:nvSpPr>
          <p:cNvPr id="3" name="Title 2"/>
          <p:cNvSpPr>
            <a:spLocks noGrp="1"/>
          </p:cNvSpPr>
          <p:nvPr>
            <p:ph type="title"/>
          </p:nvPr>
        </p:nvSpPr>
        <p:spPr/>
        <p:txBody>
          <a:bodyPr/>
          <a:lstStyle/>
          <a:p>
            <a:r>
              <a:rPr lang="en-IN" dirty="0" smtClean="0"/>
              <a:t>Large Object Heap</a:t>
            </a:r>
            <a:endParaRPr lang="en-IN" dirty="0"/>
          </a:p>
        </p:txBody>
      </p:sp>
    </p:spTree>
    <p:extLst>
      <p:ext uri="{BB962C8B-B14F-4D97-AF65-F5344CB8AC3E}">
        <p14:creationId xmlns:p14="http://schemas.microsoft.com/office/powerpoint/2010/main" val="416369620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581275"/>
          </a:xfrm>
        </p:spPr>
        <p:txBody>
          <a:bodyPr/>
          <a:lstStyle/>
          <a:p>
            <a:r>
              <a:rPr lang="en-US" dirty="0"/>
              <a:t>The objects which are not reachable from application's roots, are considered as garbage since these are not accessible by the application</a:t>
            </a:r>
            <a:r>
              <a:rPr lang="en-US" dirty="0" smtClean="0"/>
              <a:t>.</a:t>
            </a:r>
          </a:p>
          <a:p>
            <a:r>
              <a:rPr lang="en-US" dirty="0" smtClean="0"/>
              <a:t>In </a:t>
            </a:r>
            <a:r>
              <a:rPr lang="en-US" dirty="0"/>
              <a:t>above heap objects 2,5,7,9 will be considered as dead objects.</a:t>
            </a:r>
            <a:endParaRPr lang="en-IN" dirty="0"/>
          </a:p>
        </p:txBody>
      </p:sp>
      <p:sp>
        <p:nvSpPr>
          <p:cNvPr id="3" name="Title 2"/>
          <p:cNvSpPr>
            <a:spLocks noGrp="1"/>
          </p:cNvSpPr>
          <p:nvPr>
            <p:ph type="title"/>
          </p:nvPr>
        </p:nvSpPr>
        <p:spPr/>
        <p:txBody>
          <a:bodyPr/>
          <a:lstStyle/>
          <a:p>
            <a:r>
              <a:rPr lang="en-IN" b="0" dirty="0"/>
              <a:t>Memory Reclaim Process</a:t>
            </a:r>
            <a:br>
              <a:rPr lang="en-IN" b="0" dirty="0"/>
            </a:br>
            <a:endParaRPr lang="en-IN" dirty="0"/>
          </a:p>
        </p:txBody>
      </p:sp>
      <p:pic>
        <p:nvPicPr>
          <p:cNvPr id="9218" name="Picture 2" descr="https://dotnettricks.blob.core.windows.net/img/netframework/gcalgo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733800"/>
            <a:ext cx="487680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5156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581275"/>
          </a:xfrm>
        </p:spPr>
        <p:txBody>
          <a:bodyPr>
            <a:normAutofit fontScale="92500"/>
          </a:bodyPr>
          <a:lstStyle/>
          <a:p>
            <a:r>
              <a:rPr lang="en-US" dirty="0"/>
              <a:t>The garbage collector then remove the dead objects from the heap and live objects will move toward the older end of the memory segment as shown in below fig. </a:t>
            </a:r>
            <a:endParaRPr lang="en-US" dirty="0" smtClean="0"/>
          </a:p>
          <a:p>
            <a:r>
              <a:rPr lang="en-US" dirty="0" smtClean="0"/>
              <a:t>Garbage </a:t>
            </a:r>
            <a:r>
              <a:rPr lang="en-US" dirty="0"/>
              <a:t>collector also updates all the references(including root references) to the moving objects in the heap.</a:t>
            </a:r>
            <a:endParaRPr lang="en-IN" dirty="0"/>
          </a:p>
        </p:txBody>
      </p:sp>
      <p:sp>
        <p:nvSpPr>
          <p:cNvPr id="3" name="Title 2"/>
          <p:cNvSpPr>
            <a:spLocks noGrp="1"/>
          </p:cNvSpPr>
          <p:nvPr>
            <p:ph type="title"/>
          </p:nvPr>
        </p:nvSpPr>
        <p:spPr/>
        <p:txBody>
          <a:bodyPr/>
          <a:lstStyle/>
          <a:p>
            <a:r>
              <a:rPr lang="en-IN" b="0" dirty="0"/>
              <a:t>Memory Reclaim Process</a:t>
            </a:r>
            <a:br>
              <a:rPr lang="en-IN" b="0" dirty="0"/>
            </a:br>
            <a:endParaRPr lang="en-IN" dirty="0"/>
          </a:p>
        </p:txBody>
      </p:sp>
      <p:pic>
        <p:nvPicPr>
          <p:cNvPr id="10242" name="Picture 2" descr="https://dotnettricks.blob.core.windows.net/img/netframework/gcalg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505200"/>
            <a:ext cx="2943225" cy="333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8898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9600" y="2971800"/>
            <a:ext cx="8228013" cy="670326"/>
          </a:xfrm>
        </p:spPr>
        <p:txBody>
          <a:bodyPr/>
          <a:lstStyle/>
          <a:p>
            <a:r>
              <a:rPr lang="en-IN" dirty="0"/>
              <a:t>Garbage Collection Modes</a:t>
            </a:r>
          </a:p>
        </p:txBody>
      </p:sp>
    </p:spTree>
    <p:extLst>
      <p:ext uri="{BB962C8B-B14F-4D97-AF65-F5344CB8AC3E}">
        <p14:creationId xmlns:p14="http://schemas.microsoft.com/office/powerpoint/2010/main" val="22664642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The Garbage Collector in the CLR is a very complicated, configurable and self-tuning creature that may change behavior based on application needs. </a:t>
            </a:r>
            <a:endParaRPr lang="en-US" dirty="0" smtClean="0"/>
          </a:p>
          <a:p>
            <a:r>
              <a:rPr lang="en-US" dirty="0" smtClean="0"/>
              <a:t>To </a:t>
            </a:r>
            <a:r>
              <a:rPr lang="en-US" dirty="0"/>
              <a:t>satisfy different memory usage requirements the GC has some options to configure how it operates</a:t>
            </a:r>
            <a:r>
              <a:rPr lang="en-US" dirty="0" smtClean="0"/>
              <a:t>.</a:t>
            </a:r>
          </a:p>
          <a:p>
            <a:r>
              <a:rPr lang="en-US" dirty="0" smtClean="0"/>
              <a:t>There </a:t>
            </a:r>
            <a:r>
              <a:rPr lang="en-US" dirty="0"/>
              <a:t>are two main modes: Workstation mode (designed to minimize delays) and Server mode (designed for maximum application throughput). </a:t>
            </a:r>
            <a:endParaRPr lang="en-US" dirty="0" smtClean="0"/>
          </a:p>
          <a:p>
            <a:r>
              <a:rPr lang="en-US" dirty="0" smtClean="0"/>
              <a:t>The </a:t>
            </a:r>
            <a:r>
              <a:rPr lang="en-US" dirty="0"/>
              <a:t>GC also supports one of two “sub-modes” - concurrent or non-concurrent (**).</a:t>
            </a:r>
            <a:endParaRPr lang="en-IN" dirty="0"/>
          </a:p>
        </p:txBody>
      </p:sp>
      <p:sp>
        <p:nvSpPr>
          <p:cNvPr id="3" name="Title 2"/>
          <p:cNvSpPr>
            <a:spLocks noGrp="1"/>
          </p:cNvSpPr>
          <p:nvPr>
            <p:ph type="title"/>
          </p:nvPr>
        </p:nvSpPr>
        <p:spPr/>
        <p:txBody>
          <a:bodyPr/>
          <a:lstStyle/>
          <a:p>
            <a:r>
              <a:rPr lang="en-IN" dirty="0"/>
              <a:t>Garbage Collection Modes</a:t>
            </a:r>
          </a:p>
        </p:txBody>
      </p:sp>
    </p:spTree>
    <p:extLst>
      <p:ext uri="{BB962C8B-B14F-4D97-AF65-F5344CB8AC3E}">
        <p14:creationId xmlns:p14="http://schemas.microsoft.com/office/powerpoint/2010/main" val="29501761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When the CLR starts, it selects a GC mode and this mode cannot change during the lifetime of the process. </a:t>
            </a:r>
            <a:endParaRPr lang="en-US" dirty="0" smtClean="0"/>
          </a:p>
          <a:p>
            <a:r>
              <a:rPr lang="en-US" dirty="0"/>
              <a:t>There are two basic </a:t>
            </a:r>
            <a:r>
              <a:rPr lang="en-US" dirty="0" smtClean="0"/>
              <a:t>modes</a:t>
            </a:r>
          </a:p>
          <a:p>
            <a:r>
              <a:rPr lang="en-US" i="1" dirty="0"/>
              <a:t>Workstation </a:t>
            </a:r>
            <a:endParaRPr lang="en-US" i="1" dirty="0" smtClean="0"/>
          </a:p>
          <a:p>
            <a:r>
              <a:rPr lang="en-US" dirty="0" smtClean="0"/>
              <a:t>Fine </a:t>
            </a:r>
            <a:r>
              <a:rPr lang="en-US" dirty="0"/>
              <a:t>tunes the GC for the client-side application and optimized to provide for low-latency GCs in order to minimize the time an application’s threads are suspended, so that it does not affect the end user. </a:t>
            </a:r>
            <a:endParaRPr lang="en-US" dirty="0" smtClean="0"/>
          </a:p>
          <a:p>
            <a:r>
              <a:rPr lang="en-US" dirty="0" smtClean="0"/>
              <a:t>GC </a:t>
            </a:r>
            <a:r>
              <a:rPr lang="en-US" dirty="0"/>
              <a:t>assumes that the other applications are running on the machine and does not hold CPU resources.</a:t>
            </a:r>
            <a:endParaRPr lang="en-IN" dirty="0"/>
          </a:p>
        </p:txBody>
      </p:sp>
      <p:sp>
        <p:nvSpPr>
          <p:cNvPr id="3" name="Title 2"/>
          <p:cNvSpPr>
            <a:spLocks noGrp="1"/>
          </p:cNvSpPr>
          <p:nvPr>
            <p:ph type="title"/>
          </p:nvPr>
        </p:nvSpPr>
        <p:spPr/>
        <p:txBody>
          <a:bodyPr/>
          <a:lstStyle/>
          <a:p>
            <a:r>
              <a:rPr lang="en-IN" dirty="0"/>
              <a:t>Garbage Collection Modes</a:t>
            </a:r>
            <a:br>
              <a:rPr lang="en-IN" dirty="0"/>
            </a:br>
            <a:endParaRPr lang="en-IN" dirty="0"/>
          </a:p>
        </p:txBody>
      </p:sp>
    </p:spTree>
    <p:extLst>
      <p:ext uri="{BB962C8B-B14F-4D97-AF65-F5344CB8AC3E}">
        <p14:creationId xmlns:p14="http://schemas.microsoft.com/office/powerpoint/2010/main" val="33146228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i="1" dirty="0" smtClean="0"/>
              <a:t>Server</a:t>
            </a:r>
          </a:p>
          <a:p>
            <a:r>
              <a:rPr lang="en-US" dirty="0" smtClean="0"/>
              <a:t>Fine </a:t>
            </a:r>
            <a:r>
              <a:rPr lang="en-US" dirty="0"/>
              <a:t>tune the GC for server-side application and optimized for throughput and resource utilization. </a:t>
            </a:r>
            <a:endParaRPr lang="en-US" dirty="0" smtClean="0"/>
          </a:p>
          <a:p>
            <a:r>
              <a:rPr lang="en-US" dirty="0" smtClean="0"/>
              <a:t>In </a:t>
            </a:r>
            <a:r>
              <a:rPr lang="en-US" dirty="0"/>
              <a:t>this mode, GC assumes no other applications are running on the machine and it assumes that all the CPUs on the machine are available to assist the GC</a:t>
            </a:r>
          </a:p>
          <a:p>
            <a:r>
              <a:rPr lang="en-US" dirty="0"/>
              <a:t>By default, the application runs on Workstation Mode</a:t>
            </a:r>
            <a:r>
              <a:rPr lang="en-US" dirty="0" smtClean="0"/>
              <a:t>.</a:t>
            </a:r>
          </a:p>
          <a:p>
            <a:r>
              <a:rPr lang="en-US" dirty="0" smtClean="0"/>
              <a:t>If </a:t>
            </a:r>
            <a:r>
              <a:rPr lang="en-US" dirty="0"/>
              <a:t>the server application is running on the uniprocessor machine, then the CLR will always use Workstation mode GC. </a:t>
            </a:r>
            <a:endParaRPr lang="en-US" dirty="0" smtClean="0"/>
          </a:p>
          <a:p>
            <a:r>
              <a:rPr lang="en-US" dirty="0" smtClean="0"/>
              <a:t>A </a:t>
            </a:r>
            <a:r>
              <a:rPr lang="en-US" dirty="0"/>
              <a:t>Server application that host the CLR can request the CLR to load the Server GC.</a:t>
            </a:r>
          </a:p>
        </p:txBody>
      </p:sp>
      <p:sp>
        <p:nvSpPr>
          <p:cNvPr id="3" name="Title 2"/>
          <p:cNvSpPr>
            <a:spLocks noGrp="1"/>
          </p:cNvSpPr>
          <p:nvPr>
            <p:ph type="title"/>
          </p:nvPr>
        </p:nvSpPr>
        <p:spPr/>
        <p:txBody>
          <a:bodyPr/>
          <a:lstStyle/>
          <a:p>
            <a:r>
              <a:rPr lang="en-IN" dirty="0"/>
              <a:t>Garbage Collection Modes</a:t>
            </a:r>
            <a:br>
              <a:rPr lang="en-IN" dirty="0"/>
            </a:br>
            <a:endParaRPr lang="en-IN" dirty="0"/>
          </a:p>
        </p:txBody>
      </p:sp>
    </p:spTree>
    <p:extLst>
      <p:ext uri="{BB962C8B-B14F-4D97-AF65-F5344CB8AC3E}">
        <p14:creationId xmlns:p14="http://schemas.microsoft.com/office/powerpoint/2010/main" val="18697091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Workstation GC vs. Server </a:t>
            </a:r>
            <a:r>
              <a:rPr lang="en-IN" dirty="0" smtClean="0"/>
              <a:t>GC</a:t>
            </a:r>
          </a:p>
          <a:p>
            <a:r>
              <a:rPr lang="en-US" dirty="0"/>
              <a:t>Workstation GC is designed for desktop applications to minimize the time spent in GC. </a:t>
            </a:r>
            <a:endParaRPr lang="en-US" dirty="0" smtClean="0"/>
          </a:p>
          <a:p>
            <a:r>
              <a:rPr lang="en-US" dirty="0" smtClean="0"/>
              <a:t>In </a:t>
            </a:r>
            <a:r>
              <a:rPr lang="en-US" dirty="0"/>
              <a:t>this case GC will happen more frequently but with shorter pauses in application threads. </a:t>
            </a:r>
            <a:endParaRPr lang="en-US" dirty="0" smtClean="0"/>
          </a:p>
          <a:p>
            <a:r>
              <a:rPr lang="en-US" dirty="0" smtClean="0"/>
              <a:t>Server </a:t>
            </a:r>
            <a:r>
              <a:rPr lang="en-US" dirty="0"/>
              <a:t>GC is optimized for application throughput in favor of longer GC pauses. </a:t>
            </a:r>
            <a:endParaRPr lang="en-US" dirty="0" smtClean="0"/>
          </a:p>
          <a:p>
            <a:r>
              <a:rPr lang="en-US" dirty="0" smtClean="0"/>
              <a:t>Memory </a:t>
            </a:r>
            <a:r>
              <a:rPr lang="en-US" dirty="0"/>
              <a:t>consumption will be higher, but application can process greater volume of data without triggering garbage collection.</a:t>
            </a:r>
            <a:endParaRPr lang="en-IN" dirty="0"/>
          </a:p>
        </p:txBody>
      </p:sp>
      <p:sp>
        <p:nvSpPr>
          <p:cNvPr id="3" name="Title 2"/>
          <p:cNvSpPr>
            <a:spLocks noGrp="1"/>
          </p:cNvSpPr>
          <p:nvPr>
            <p:ph type="title"/>
          </p:nvPr>
        </p:nvSpPr>
        <p:spPr/>
        <p:txBody>
          <a:bodyPr/>
          <a:lstStyle/>
          <a:p>
            <a:r>
              <a:rPr lang="en-IN" dirty="0"/>
              <a:t>Garbage Collection Modes</a:t>
            </a:r>
            <a:br>
              <a:rPr lang="en-IN" dirty="0"/>
            </a:br>
            <a:endParaRPr lang="en-IN" dirty="0"/>
          </a:p>
        </p:txBody>
      </p:sp>
    </p:spTree>
    <p:extLst>
      <p:ext uri="{BB962C8B-B14F-4D97-AF65-F5344CB8AC3E}">
        <p14:creationId xmlns:p14="http://schemas.microsoft.com/office/powerpoint/2010/main" val="25823325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All managed objects are stored in segments. </a:t>
            </a:r>
            <a:endParaRPr lang="en-US" dirty="0" smtClean="0"/>
          </a:p>
          <a:p>
            <a:r>
              <a:rPr lang="en-US" dirty="0" smtClean="0"/>
              <a:t>There </a:t>
            </a:r>
            <a:r>
              <a:rPr lang="en-US" dirty="0"/>
              <a:t>is one segment for young generations (called the ephemeral segment) and many segments for generation 2 and large object heap. </a:t>
            </a:r>
            <a:endParaRPr lang="en-US" dirty="0" smtClean="0"/>
          </a:p>
          <a:p>
            <a:r>
              <a:rPr lang="en-US" dirty="0" smtClean="0"/>
              <a:t>When </a:t>
            </a:r>
            <a:r>
              <a:rPr lang="en-US" dirty="0"/>
              <a:t>the ephemeral segment is full, CLR will allocate a new one. </a:t>
            </a:r>
            <a:endParaRPr lang="en-US" dirty="0" smtClean="0"/>
          </a:p>
          <a:p>
            <a:r>
              <a:rPr lang="en-US" dirty="0" smtClean="0"/>
              <a:t>But </a:t>
            </a:r>
            <a:r>
              <a:rPr lang="en-US" dirty="0"/>
              <a:t>before that, GC will happen. The size of the segment varies depending on whether a system is 32- or 64-bit, and on the type of the garbage collector. </a:t>
            </a:r>
            <a:endParaRPr lang="en-US" dirty="0" smtClean="0"/>
          </a:p>
          <a:p>
            <a:r>
              <a:rPr lang="en-US" dirty="0" smtClean="0"/>
              <a:t>Workstation </a:t>
            </a:r>
            <a:r>
              <a:rPr lang="en-US" dirty="0"/>
              <a:t>GC uses smaller segments and Server GC uses bigger segment, although the size depends on the number of CPU cores. </a:t>
            </a:r>
            <a:endParaRPr lang="en-US" dirty="0" smtClean="0"/>
          </a:p>
        </p:txBody>
      </p:sp>
      <p:sp>
        <p:nvSpPr>
          <p:cNvPr id="3" name="Title 2"/>
          <p:cNvSpPr>
            <a:spLocks noGrp="1"/>
          </p:cNvSpPr>
          <p:nvPr>
            <p:ph type="title"/>
          </p:nvPr>
        </p:nvSpPr>
        <p:spPr/>
        <p:txBody>
          <a:bodyPr/>
          <a:lstStyle/>
          <a:p>
            <a:r>
              <a:rPr lang="en-IN" dirty="0"/>
              <a:t>Garbage Collection Modes</a:t>
            </a:r>
            <a:br>
              <a:rPr lang="en-IN" dirty="0"/>
            </a:br>
            <a:endParaRPr lang="en-IN" dirty="0"/>
          </a:p>
        </p:txBody>
      </p:sp>
    </p:spTree>
    <p:extLst>
      <p:ext uri="{BB962C8B-B14F-4D97-AF65-F5344CB8AC3E}">
        <p14:creationId xmlns:p14="http://schemas.microsoft.com/office/powerpoint/2010/main" val="4054540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Smaller the segments are more frequently GC will occur. </a:t>
            </a:r>
            <a:endParaRPr lang="en-US" dirty="0" smtClean="0"/>
          </a:p>
          <a:p>
            <a:r>
              <a:rPr lang="en-US" dirty="0" smtClean="0"/>
              <a:t>Workstation </a:t>
            </a:r>
            <a:r>
              <a:rPr lang="en-US" dirty="0"/>
              <a:t>GC is used by default in all managed apps and is best suited for UI applications. </a:t>
            </a:r>
            <a:endParaRPr lang="en-US" dirty="0" smtClean="0"/>
          </a:p>
          <a:p>
            <a:r>
              <a:rPr lang="en-US" dirty="0" smtClean="0"/>
              <a:t>Server </a:t>
            </a:r>
            <a:r>
              <a:rPr lang="en-US" dirty="0"/>
              <a:t>GC could be turned on by the CLR host or configured in &lt;</a:t>
            </a:r>
            <a:r>
              <a:rPr lang="en-US" dirty="0" err="1"/>
              <a:t>gcServer</a:t>
            </a:r>
            <a:r>
              <a:rPr lang="en-US" dirty="0"/>
              <a:t>&gt; element in the application configuration file and </a:t>
            </a:r>
            <a:r>
              <a:rPr lang="en-US" dirty="0" smtClean="0"/>
              <a:t>intended </a:t>
            </a:r>
            <a:r>
              <a:rPr lang="en-US" dirty="0"/>
              <a:t>for server applications.</a:t>
            </a:r>
            <a:endParaRPr lang="en-IN" dirty="0"/>
          </a:p>
        </p:txBody>
      </p:sp>
      <p:sp>
        <p:nvSpPr>
          <p:cNvPr id="3" name="Title 2"/>
          <p:cNvSpPr>
            <a:spLocks noGrp="1"/>
          </p:cNvSpPr>
          <p:nvPr>
            <p:ph type="title"/>
          </p:nvPr>
        </p:nvSpPr>
        <p:spPr/>
        <p:txBody>
          <a:bodyPr/>
          <a:lstStyle/>
          <a:p>
            <a:r>
              <a:rPr lang="en-IN" dirty="0"/>
              <a:t>Garbage Collection Modes</a:t>
            </a:r>
            <a:br>
              <a:rPr lang="en-IN" dirty="0"/>
            </a:br>
            <a:endParaRPr lang="en-IN" dirty="0"/>
          </a:p>
        </p:txBody>
      </p:sp>
    </p:spTree>
    <p:extLst>
      <p:ext uri="{BB962C8B-B14F-4D97-AF65-F5344CB8AC3E}">
        <p14:creationId xmlns:p14="http://schemas.microsoft.com/office/powerpoint/2010/main" val="1667496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GC flavors like ‘concurrent’ or ‘non-concurrent’ may help fine tune the garbage collection to gain maximum performance and/or responsiveness for your application. </a:t>
            </a:r>
            <a:endParaRPr lang="en-US" dirty="0" smtClean="0"/>
          </a:p>
          <a:p>
            <a:r>
              <a:rPr lang="en-US" dirty="0" smtClean="0"/>
              <a:t>Concurrent </a:t>
            </a:r>
            <a:r>
              <a:rPr lang="en-US" dirty="0"/>
              <a:t>mode reduces the overall time spent in GC because the mark phase for 2</a:t>
            </a:r>
            <a:r>
              <a:rPr lang="en-US" baseline="30000" dirty="0"/>
              <a:t>nd</a:t>
            </a:r>
            <a:r>
              <a:rPr lang="en-US" dirty="0"/>
              <a:t> generation happens in dedicated thread in parallel with application threads. </a:t>
            </a:r>
            <a:endParaRPr lang="en-US" dirty="0" smtClean="0"/>
          </a:p>
          <a:p>
            <a:r>
              <a:rPr lang="en-US" dirty="0" smtClean="0"/>
              <a:t>In </a:t>
            </a:r>
            <a:r>
              <a:rPr lang="en-US" dirty="0"/>
              <a:t>this mode, GC suspends user threads for shorter amount of time but will use slightly more memory.</a:t>
            </a:r>
            <a:endParaRPr lang="en-IN" dirty="0"/>
          </a:p>
        </p:txBody>
      </p:sp>
      <p:sp>
        <p:nvSpPr>
          <p:cNvPr id="3" name="Title 2"/>
          <p:cNvSpPr>
            <a:spLocks noGrp="1"/>
          </p:cNvSpPr>
          <p:nvPr>
            <p:ph type="title"/>
          </p:nvPr>
        </p:nvSpPr>
        <p:spPr/>
        <p:txBody>
          <a:bodyPr/>
          <a:lstStyle/>
          <a:p>
            <a:r>
              <a:rPr lang="en-IN" dirty="0"/>
              <a:t>Garbage Collection Modes</a:t>
            </a:r>
            <a:br>
              <a:rPr lang="en-IN" dirty="0"/>
            </a:br>
            <a:endParaRPr lang="en-IN" dirty="0"/>
          </a:p>
        </p:txBody>
      </p:sp>
    </p:spTree>
    <p:extLst>
      <p:ext uri="{BB962C8B-B14F-4D97-AF65-F5344CB8AC3E}">
        <p14:creationId xmlns:p14="http://schemas.microsoft.com/office/powerpoint/2010/main" val="4208725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condition known as fragmentation can occur when nothing on the free list can be used. </a:t>
            </a:r>
            <a:endParaRPr lang="en-US" dirty="0" smtClean="0"/>
          </a:p>
          <a:p>
            <a:r>
              <a:rPr lang="en-US" dirty="0" smtClean="0"/>
              <a:t>This </a:t>
            </a:r>
            <a:r>
              <a:rPr lang="en-US" dirty="0"/>
              <a:t>can result in an out-of-memory exception despite the fact that collectively there is enough free memory. </a:t>
            </a:r>
            <a:endParaRPr lang="en-US" dirty="0" smtClean="0"/>
          </a:p>
          <a:p>
            <a:r>
              <a:rPr lang="en-US" dirty="0" smtClean="0"/>
              <a:t>For </a:t>
            </a:r>
            <a:r>
              <a:rPr lang="en-US" dirty="0"/>
              <a:t>developers who work with a lot of large objects, this error condition may be familiar. </a:t>
            </a:r>
            <a:endParaRPr lang="en-US" dirty="0" smtClean="0"/>
          </a:p>
          <a:p>
            <a:r>
              <a:rPr lang="en-US" dirty="0" smtClean="0"/>
              <a:t>Microsoft </a:t>
            </a:r>
            <a:r>
              <a:rPr lang="en-US" dirty="0"/>
              <a:t>received a lot of feedback requesting for a solution to LOH fragmentation.</a:t>
            </a:r>
            <a:endParaRPr lang="en-IN" dirty="0"/>
          </a:p>
        </p:txBody>
      </p:sp>
      <p:sp>
        <p:nvSpPr>
          <p:cNvPr id="3" name="Title 2"/>
          <p:cNvSpPr>
            <a:spLocks noGrp="1"/>
          </p:cNvSpPr>
          <p:nvPr>
            <p:ph type="title"/>
          </p:nvPr>
        </p:nvSpPr>
        <p:spPr/>
        <p:txBody>
          <a:bodyPr/>
          <a:lstStyle/>
          <a:p>
            <a:r>
              <a:rPr lang="en-IN" dirty="0" smtClean="0"/>
              <a:t>Large Object Heap</a:t>
            </a:r>
            <a:endParaRPr lang="en-IN" dirty="0"/>
          </a:p>
        </p:txBody>
      </p:sp>
    </p:spTree>
    <p:extLst>
      <p:ext uri="{BB962C8B-B14F-4D97-AF65-F5344CB8AC3E}">
        <p14:creationId xmlns:p14="http://schemas.microsoft.com/office/powerpoint/2010/main" val="86814675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Concurrent Workstation GC is best suited for UI </a:t>
            </a:r>
            <a:r>
              <a:rPr lang="en-US" dirty="0" smtClean="0"/>
              <a:t>applications.</a:t>
            </a:r>
          </a:p>
          <a:p>
            <a:r>
              <a:rPr lang="en-US" dirty="0" smtClean="0"/>
              <a:t>Non-concurrent </a:t>
            </a:r>
            <a:r>
              <a:rPr lang="en-US" dirty="0"/>
              <a:t>Workstation GC should be used for lightweight server processes or for server apps on single-core machines</a:t>
            </a:r>
            <a:r>
              <a:rPr lang="en-US" dirty="0" smtClean="0"/>
              <a:t>.</a:t>
            </a:r>
          </a:p>
          <a:p>
            <a:r>
              <a:rPr lang="en-US" dirty="0"/>
              <a:t>To visualize the GC, I’ll be using a tool called Concurrency Visualizer, observing a simple console application. </a:t>
            </a:r>
            <a:endParaRPr lang="en-US" dirty="0" smtClean="0"/>
          </a:p>
          <a:p>
            <a:r>
              <a:rPr lang="en-US" dirty="0" smtClean="0"/>
              <a:t>Concurrency </a:t>
            </a:r>
            <a:r>
              <a:rPr lang="en-US" dirty="0"/>
              <a:t>Visualizer is a Visual Studio extension that shows various threading aspects of the application, like lock contention, thread synchronization, input-output operations, GC pauses and other. </a:t>
            </a:r>
            <a:endParaRPr lang="en-US" dirty="0" smtClean="0"/>
          </a:p>
          <a:p>
            <a:r>
              <a:rPr lang="en-US" dirty="0" smtClean="0"/>
              <a:t>The </a:t>
            </a:r>
            <a:r>
              <a:rPr lang="en-US" dirty="0"/>
              <a:t>app is simply allocates byte arrays. Some arrays are kept in the internal lists and some of them are eligible for garbage collection immediately.</a:t>
            </a:r>
            <a:endParaRPr lang="en-US" dirty="0" smtClean="0"/>
          </a:p>
          <a:p>
            <a:endParaRPr lang="en-IN" dirty="0"/>
          </a:p>
        </p:txBody>
      </p:sp>
      <p:sp>
        <p:nvSpPr>
          <p:cNvPr id="3" name="Title 2"/>
          <p:cNvSpPr>
            <a:spLocks noGrp="1"/>
          </p:cNvSpPr>
          <p:nvPr>
            <p:ph type="title"/>
          </p:nvPr>
        </p:nvSpPr>
        <p:spPr/>
        <p:txBody>
          <a:bodyPr/>
          <a:lstStyle/>
          <a:p>
            <a:r>
              <a:rPr lang="en-IN" dirty="0"/>
              <a:t>Garbage Collection Modes</a:t>
            </a:r>
            <a:br>
              <a:rPr lang="en-IN" dirty="0"/>
            </a:br>
            <a:endParaRPr lang="en-IN" dirty="0"/>
          </a:p>
        </p:txBody>
      </p:sp>
    </p:spTree>
    <p:extLst>
      <p:ext uri="{BB962C8B-B14F-4D97-AF65-F5344CB8AC3E}">
        <p14:creationId xmlns:p14="http://schemas.microsoft.com/office/powerpoint/2010/main" val="18652096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There are a few reasons for GC to happen: Generation 0 is full or Gen0 budget is reached, </a:t>
            </a:r>
            <a:r>
              <a:rPr lang="en-US" b="1" dirty="0" err="1"/>
              <a:t>GC.Collect</a:t>
            </a:r>
            <a:r>
              <a:rPr lang="en-US" dirty="0"/>
              <a:t> was called, or the system memory is low. We are only interested in the first option.</a:t>
            </a:r>
          </a:p>
          <a:p>
            <a:r>
              <a:rPr lang="en-US" dirty="0"/>
              <a:t>Here is a very rough algorithm for workstation non-concurrent GC:</a:t>
            </a:r>
          </a:p>
          <a:p>
            <a:r>
              <a:rPr lang="en-US" dirty="0"/>
              <a:t>Application thread allocates an object and GC can’t fulfill the request. GC is started.</a:t>
            </a:r>
          </a:p>
          <a:p>
            <a:r>
              <a:rPr lang="en-US" dirty="0"/>
              <a:t>CLR suspends all managed threads.</a:t>
            </a:r>
          </a:p>
          <a:p>
            <a:r>
              <a:rPr lang="en-US" dirty="0"/>
              <a:t>CLR collects the garbage in the thread that triggered the GC.</a:t>
            </a:r>
          </a:p>
          <a:p>
            <a:r>
              <a:rPr lang="en-US" dirty="0"/>
              <a:t>CLR resumes all application threads once GC is done.</a:t>
            </a:r>
          </a:p>
          <a:p>
            <a:endParaRPr lang="en-IN" dirty="0"/>
          </a:p>
        </p:txBody>
      </p:sp>
      <p:sp>
        <p:nvSpPr>
          <p:cNvPr id="3" name="Title 2"/>
          <p:cNvSpPr>
            <a:spLocks noGrp="1"/>
          </p:cNvSpPr>
          <p:nvPr>
            <p:ph type="title"/>
          </p:nvPr>
        </p:nvSpPr>
        <p:spPr/>
        <p:txBody>
          <a:bodyPr/>
          <a:lstStyle/>
          <a:p>
            <a:r>
              <a:rPr lang="en-IN" b="0" dirty="0"/>
              <a:t>Workstation GC: non-concurrent mode</a:t>
            </a:r>
            <a:br>
              <a:rPr lang="en-IN" b="0" dirty="0"/>
            </a:br>
            <a:endParaRPr lang="en-IN" dirty="0"/>
          </a:p>
        </p:txBody>
      </p:sp>
    </p:spTree>
    <p:extLst>
      <p:ext uri="{BB962C8B-B14F-4D97-AF65-F5344CB8AC3E}">
        <p14:creationId xmlns:p14="http://schemas.microsoft.com/office/powerpoint/2010/main" val="9070245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rmAutofit fontScale="77500" lnSpcReduction="20000"/>
          </a:bodyPr>
          <a:lstStyle/>
          <a:p>
            <a:r>
              <a:rPr lang="en-US" dirty="0"/>
              <a:t>In concurrent (or background) mode, the CLR creates a dedicated high-priority thread </a:t>
            </a:r>
            <a:r>
              <a:rPr lang="en-US" b="1" dirty="0"/>
              <a:t>for Gen2 collection</a:t>
            </a:r>
            <a:r>
              <a:rPr lang="en-US" dirty="0"/>
              <a:t>. </a:t>
            </a:r>
            <a:endParaRPr lang="en-US" dirty="0" smtClean="0"/>
          </a:p>
          <a:p>
            <a:r>
              <a:rPr lang="en-US" dirty="0" smtClean="0"/>
              <a:t>In </a:t>
            </a:r>
            <a:r>
              <a:rPr lang="en-US" dirty="0"/>
              <a:t>this case, the first phase of the garbage collection, mark phase, is happening in parallel with application threads. </a:t>
            </a:r>
            <a:endParaRPr lang="en-US" dirty="0" smtClean="0"/>
          </a:p>
          <a:p>
            <a:r>
              <a:rPr lang="en-US" dirty="0" smtClean="0"/>
              <a:t>During </a:t>
            </a:r>
            <a:r>
              <a:rPr lang="en-US" dirty="0"/>
              <a:t>this phase the application is still running, so user threads can allocate new objects and even trigger GC for young generations.</a:t>
            </a:r>
          </a:p>
          <a:p>
            <a:r>
              <a:rPr lang="en-US" dirty="0"/>
              <a:t>This is the main difference between old Concurrent GC available in pre .NET 4.0 era and the new Background GC. </a:t>
            </a:r>
            <a:endParaRPr lang="en-US" dirty="0" smtClean="0"/>
          </a:p>
          <a:p>
            <a:r>
              <a:rPr lang="en-US" dirty="0" smtClean="0"/>
              <a:t>Concurrent </a:t>
            </a:r>
            <a:r>
              <a:rPr lang="en-US" dirty="0"/>
              <a:t>GC also had a dedicated worker thread for Gen2 collection, but unlike Background GC if a user thread triggered GC, the thread was blocked while current GC is in progress. </a:t>
            </a:r>
            <a:endParaRPr lang="en-US" dirty="0" smtClean="0"/>
          </a:p>
          <a:p>
            <a:r>
              <a:rPr lang="en-US" dirty="0" smtClean="0"/>
              <a:t>Background </a:t>
            </a:r>
            <a:r>
              <a:rPr lang="en-US" dirty="0"/>
              <a:t>GC allows ephemeral collection in the middle of the background one</a:t>
            </a:r>
            <a:r>
              <a:rPr lang="en-US" dirty="0" smtClean="0"/>
              <a:t>.</a:t>
            </a:r>
          </a:p>
          <a:p>
            <a:r>
              <a:rPr lang="en-US" dirty="0" smtClean="0"/>
              <a:t>Background </a:t>
            </a:r>
            <a:r>
              <a:rPr lang="en-US" dirty="0"/>
              <a:t>GC supersedes Concurrent GC and the same key is used to turn it on. In .NET 4.0+ there is no way to use Concurrent GC any more.</a:t>
            </a:r>
          </a:p>
          <a:p>
            <a:endParaRPr lang="en-IN" dirty="0"/>
          </a:p>
        </p:txBody>
      </p:sp>
      <p:sp>
        <p:nvSpPr>
          <p:cNvPr id="3" name="Title 2"/>
          <p:cNvSpPr>
            <a:spLocks noGrp="1"/>
          </p:cNvSpPr>
          <p:nvPr>
            <p:ph type="title"/>
          </p:nvPr>
        </p:nvSpPr>
        <p:spPr/>
        <p:txBody>
          <a:bodyPr/>
          <a:lstStyle/>
          <a:p>
            <a:r>
              <a:rPr lang="en-IN" b="0" dirty="0"/>
              <a:t>Workstation GC: concurrent mode</a:t>
            </a:r>
          </a:p>
        </p:txBody>
      </p:sp>
    </p:spTree>
    <p:extLst>
      <p:ext uri="{BB962C8B-B14F-4D97-AF65-F5344CB8AC3E}">
        <p14:creationId xmlns:p14="http://schemas.microsoft.com/office/powerpoint/2010/main" val="1668793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rmAutofit fontScale="92500"/>
          </a:bodyPr>
          <a:lstStyle/>
          <a:p>
            <a:r>
              <a:rPr lang="en-US" dirty="0"/>
              <a:t>Here is how GC looks like for background Workstation GC:</a:t>
            </a:r>
          </a:p>
          <a:p>
            <a:r>
              <a:rPr lang="en-US" dirty="0"/>
              <a:t>Application thread allocates an object and GC can’t fulfill the request. GC is started.</a:t>
            </a:r>
          </a:p>
          <a:p>
            <a:r>
              <a:rPr lang="en-US" dirty="0"/>
              <a:t>CLR suspends all managed threads.</a:t>
            </a:r>
          </a:p>
          <a:p>
            <a:r>
              <a:rPr lang="en-US" dirty="0"/>
              <a:t>CLR collects Gen0 and Gen1.</a:t>
            </a:r>
          </a:p>
          <a:p>
            <a:r>
              <a:rPr lang="en-US" dirty="0"/>
              <a:t>CLR starts background collection and resumes all managed threads.</a:t>
            </a:r>
          </a:p>
          <a:p>
            <a:r>
              <a:rPr lang="en-US" dirty="0"/>
              <a:t>Background thread marks all reachable objects in memory and suspends application threads for sweep or compact phase.</a:t>
            </a:r>
          </a:p>
          <a:p>
            <a:r>
              <a:rPr lang="en-US" dirty="0"/>
              <a:t>CLR resumes all application threads once GC is done.</a:t>
            </a:r>
          </a:p>
          <a:p>
            <a:endParaRPr lang="en-IN" dirty="0"/>
          </a:p>
        </p:txBody>
      </p:sp>
      <p:sp>
        <p:nvSpPr>
          <p:cNvPr id="3" name="Title 2"/>
          <p:cNvSpPr>
            <a:spLocks noGrp="1"/>
          </p:cNvSpPr>
          <p:nvPr>
            <p:ph type="title"/>
          </p:nvPr>
        </p:nvSpPr>
        <p:spPr/>
        <p:txBody>
          <a:bodyPr/>
          <a:lstStyle/>
          <a:p>
            <a:r>
              <a:rPr lang="en-IN" b="0" dirty="0"/>
              <a:t>Workstation GC: concurrent mode</a:t>
            </a:r>
          </a:p>
        </p:txBody>
      </p:sp>
    </p:spTree>
    <p:extLst>
      <p:ext uri="{BB962C8B-B14F-4D97-AF65-F5344CB8AC3E}">
        <p14:creationId xmlns:p14="http://schemas.microsoft.com/office/powerpoint/2010/main" val="11409596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4943475"/>
          </a:xfrm>
        </p:spPr>
        <p:txBody>
          <a:bodyPr>
            <a:normAutofit fontScale="77500" lnSpcReduction="20000"/>
          </a:bodyPr>
          <a:lstStyle/>
          <a:p>
            <a:r>
              <a:rPr lang="en-US" dirty="0"/>
              <a:t>Server GC has a few very important aspects that affect garbage collection:</a:t>
            </a:r>
          </a:p>
          <a:p>
            <a:r>
              <a:rPr lang="en-US" dirty="0"/>
              <a:t>1. Server GC is using bigger segments (few times bigger than for workstation GC).</a:t>
            </a:r>
          </a:p>
          <a:p>
            <a:r>
              <a:rPr lang="en-US" dirty="0"/>
              <a:t>2. The CLR creates 1 managed heap per core. This means that for an 8 core machine, the CLR will allocate 8 </a:t>
            </a:r>
            <a:r>
              <a:rPr lang="en-US" b="1" dirty="0"/>
              <a:t>distinct</a:t>
            </a:r>
            <a:r>
              <a:rPr lang="en-US" dirty="0"/>
              <a:t> managed heaps.</a:t>
            </a:r>
          </a:p>
          <a:p>
            <a:r>
              <a:rPr lang="en-US" dirty="0"/>
              <a:t>3. GC happens in dedicated threads: one thread per managed heap.</a:t>
            </a:r>
          </a:p>
          <a:p>
            <a:r>
              <a:rPr lang="en-US" dirty="0"/>
              <a:t>Server GC trades memory in favor of throughput. Larger heaps mean that memory saturation happens less frequently, but once it happens, the CLR needs to do more work to traverse the heap. </a:t>
            </a:r>
            <a:endParaRPr lang="en-US" dirty="0" smtClean="0"/>
          </a:p>
          <a:p>
            <a:r>
              <a:rPr lang="en-US" dirty="0" smtClean="0"/>
              <a:t>As </a:t>
            </a:r>
            <a:r>
              <a:rPr lang="en-US" dirty="0"/>
              <a:t>a result, the application consumes more memory and GC will happen less frequently, but every GC will take longer period of time even for collecting Gen0 and Gen1</a:t>
            </a:r>
            <a:r>
              <a:rPr lang="en-US" dirty="0" smtClean="0"/>
              <a:t>.</a:t>
            </a:r>
            <a:endParaRPr lang="en-IN" dirty="0"/>
          </a:p>
        </p:txBody>
      </p:sp>
      <p:sp>
        <p:nvSpPr>
          <p:cNvPr id="3" name="Title 2"/>
          <p:cNvSpPr>
            <a:spLocks noGrp="1"/>
          </p:cNvSpPr>
          <p:nvPr>
            <p:ph type="title"/>
          </p:nvPr>
        </p:nvSpPr>
        <p:spPr/>
        <p:txBody>
          <a:bodyPr/>
          <a:lstStyle/>
          <a:p>
            <a:r>
              <a:rPr lang="en-IN" b="0" dirty="0"/>
              <a:t>Server GC</a:t>
            </a:r>
          </a:p>
        </p:txBody>
      </p:sp>
    </p:spTree>
    <p:extLst>
      <p:ext uri="{BB962C8B-B14F-4D97-AF65-F5344CB8AC3E}">
        <p14:creationId xmlns:p14="http://schemas.microsoft.com/office/powerpoint/2010/main" val="28454597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4943475"/>
          </a:xfrm>
        </p:spPr>
        <p:txBody>
          <a:bodyPr>
            <a:normAutofit/>
          </a:bodyPr>
          <a:lstStyle/>
          <a:p>
            <a:r>
              <a:rPr lang="en-US" dirty="0"/>
              <a:t>To speed up the GC CLR is uses a dedicated high priority thread even for ephemeral collection. </a:t>
            </a:r>
            <a:endParaRPr lang="en-US" dirty="0" smtClean="0"/>
          </a:p>
          <a:p>
            <a:r>
              <a:rPr lang="en-US" dirty="0" smtClean="0"/>
              <a:t>In </a:t>
            </a:r>
            <a:r>
              <a:rPr lang="en-US" dirty="0"/>
              <a:t>the case of background GC the CLR will create yet another set of threads (one per core) for background analysis. </a:t>
            </a:r>
            <a:endParaRPr lang="en-US" dirty="0" smtClean="0"/>
          </a:p>
          <a:p>
            <a:r>
              <a:rPr lang="en-US" dirty="0" smtClean="0"/>
              <a:t>Managed </a:t>
            </a:r>
            <a:r>
              <a:rPr lang="en-US" dirty="0"/>
              <a:t>applications with background server GC will use 16 additional threads for an 8 core machine!</a:t>
            </a:r>
          </a:p>
        </p:txBody>
      </p:sp>
      <p:sp>
        <p:nvSpPr>
          <p:cNvPr id="3" name="Title 2"/>
          <p:cNvSpPr>
            <a:spLocks noGrp="1"/>
          </p:cNvSpPr>
          <p:nvPr>
            <p:ph type="title"/>
          </p:nvPr>
        </p:nvSpPr>
        <p:spPr/>
        <p:txBody>
          <a:bodyPr/>
          <a:lstStyle/>
          <a:p>
            <a:r>
              <a:rPr lang="en-IN" b="0" dirty="0"/>
              <a:t>Server GC</a:t>
            </a:r>
          </a:p>
        </p:txBody>
      </p:sp>
    </p:spTree>
    <p:extLst>
      <p:ext uri="{BB962C8B-B14F-4D97-AF65-F5344CB8AC3E}">
        <p14:creationId xmlns:p14="http://schemas.microsoft.com/office/powerpoint/2010/main" val="23781671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4943475"/>
          </a:xfrm>
        </p:spPr>
        <p:txBody>
          <a:bodyPr>
            <a:normAutofit fontScale="85000" lnSpcReduction="10000"/>
          </a:bodyPr>
          <a:lstStyle/>
          <a:p>
            <a:r>
              <a:rPr lang="en-US" dirty="0"/>
              <a:t>The basic workflow for Background Server GC is as following:</a:t>
            </a:r>
          </a:p>
          <a:p>
            <a:r>
              <a:rPr lang="en-US" dirty="0"/>
              <a:t>Application thread allocates an object and GC can’t fulfill the request. GC is started.</a:t>
            </a:r>
          </a:p>
          <a:p>
            <a:r>
              <a:rPr lang="en-US" dirty="0"/>
              <a:t>CLR suspends all managed threads.</a:t>
            </a:r>
          </a:p>
          <a:p>
            <a:r>
              <a:rPr lang="en-US" dirty="0"/>
              <a:t>CLR collects Gen0 and Gen1 in dedicated GC worker threads.</a:t>
            </a:r>
          </a:p>
          <a:p>
            <a:r>
              <a:rPr lang="en-US" dirty="0"/>
              <a:t>CLR suspends GC worker threads and starts background collection. All the managed threads are resumed.</a:t>
            </a:r>
          </a:p>
          <a:p>
            <a:r>
              <a:rPr lang="en-US" dirty="0"/>
              <a:t>Background threads mark all reachable objects in memory and suspend application threads for sweep or compact phase.</a:t>
            </a:r>
          </a:p>
          <a:p>
            <a:r>
              <a:rPr lang="en-US" dirty="0"/>
              <a:t>CLR resumes GC worker threads to sweep the heap.</a:t>
            </a:r>
          </a:p>
          <a:p>
            <a:r>
              <a:rPr lang="en-US" dirty="0"/>
              <a:t>Application threads wait for GC to finish.</a:t>
            </a:r>
          </a:p>
        </p:txBody>
      </p:sp>
      <p:sp>
        <p:nvSpPr>
          <p:cNvPr id="3" name="Title 2"/>
          <p:cNvSpPr>
            <a:spLocks noGrp="1"/>
          </p:cNvSpPr>
          <p:nvPr>
            <p:ph type="title"/>
          </p:nvPr>
        </p:nvSpPr>
        <p:spPr/>
        <p:txBody>
          <a:bodyPr/>
          <a:lstStyle/>
          <a:p>
            <a:r>
              <a:rPr lang="en-IN" b="0" dirty="0"/>
              <a:t>Server GC</a:t>
            </a:r>
          </a:p>
        </p:txBody>
      </p:sp>
    </p:spTree>
    <p:extLst>
      <p:ext uri="{BB962C8B-B14F-4D97-AF65-F5344CB8AC3E}">
        <p14:creationId xmlns:p14="http://schemas.microsoft.com/office/powerpoint/2010/main" val="9089196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07242767"/>
              </p:ext>
            </p:extLst>
          </p:nvPr>
        </p:nvGraphicFramePr>
        <p:xfrm>
          <a:off x="228600" y="1371600"/>
          <a:ext cx="8839201" cy="4824413"/>
        </p:xfrm>
        <a:graphic>
          <a:graphicData uri="http://schemas.openxmlformats.org/drawingml/2006/table">
            <a:tbl>
              <a:tblPr/>
              <a:tblGrid>
                <a:gridCol w="1759327"/>
                <a:gridCol w="908040"/>
                <a:gridCol w="1191803"/>
                <a:gridCol w="837100"/>
                <a:gridCol w="723594"/>
                <a:gridCol w="652653"/>
                <a:gridCol w="652653"/>
                <a:gridCol w="1248556"/>
                <a:gridCol w="865475"/>
              </a:tblGrid>
              <a:tr h="1777415">
                <a:tc>
                  <a:txBody>
                    <a:bodyPr/>
                    <a:lstStyle/>
                    <a:p>
                      <a:r>
                        <a:rPr lang="en-IN" sz="1700" b="1" dirty="0">
                          <a:effectLst/>
                        </a:rPr>
                        <a:t>GC Mode</a:t>
                      </a:r>
                      <a:endParaRPr lang="en-IN" sz="1700" dirty="0">
                        <a:effectLst/>
                      </a:endParaRPr>
                    </a:p>
                  </a:txBody>
                  <a:tcPr marL="0" marR="0" marT="0" marB="0">
                    <a:lnL>
                      <a:noFill/>
                    </a:lnL>
                    <a:lnR>
                      <a:noFill/>
                    </a:lnR>
                    <a:lnT>
                      <a:noFill/>
                    </a:lnT>
                    <a:lnB>
                      <a:noFill/>
                    </a:lnB>
                    <a:solidFill>
                      <a:srgbClr val="FFFFFF"/>
                    </a:solidFill>
                  </a:tcPr>
                </a:tc>
                <a:tc>
                  <a:txBody>
                    <a:bodyPr/>
                    <a:lstStyle/>
                    <a:p>
                      <a:r>
                        <a:rPr lang="en-IN" sz="1700" b="1">
                          <a:effectLst/>
                        </a:rPr>
                        <a:t>E2E time (ms)</a:t>
                      </a:r>
                      <a:endParaRPr lang="en-IN" sz="1700">
                        <a:effectLst/>
                      </a:endParaRPr>
                    </a:p>
                  </a:txBody>
                  <a:tcPr marL="0" marR="0" marT="0" marB="0">
                    <a:lnL>
                      <a:noFill/>
                    </a:lnL>
                    <a:lnR>
                      <a:noFill/>
                    </a:lnR>
                    <a:lnT>
                      <a:noFill/>
                    </a:lnT>
                    <a:lnB>
                      <a:noFill/>
                    </a:lnB>
                    <a:solidFill>
                      <a:srgbClr val="FFFFFF"/>
                    </a:solidFill>
                  </a:tcPr>
                </a:tc>
                <a:tc>
                  <a:txBody>
                    <a:bodyPr/>
                    <a:lstStyle/>
                    <a:p>
                      <a:r>
                        <a:rPr lang="en-IN" sz="1700" b="1">
                          <a:effectLst/>
                        </a:rPr>
                        <a:t>Total GC Pause (ms)</a:t>
                      </a:r>
                      <a:endParaRPr lang="en-IN" sz="1700">
                        <a:effectLst/>
                      </a:endParaRPr>
                    </a:p>
                  </a:txBody>
                  <a:tcPr marL="0" marR="0" marT="0" marB="0">
                    <a:lnL>
                      <a:noFill/>
                    </a:lnL>
                    <a:lnR>
                      <a:noFill/>
                    </a:lnR>
                    <a:lnT>
                      <a:noFill/>
                    </a:lnT>
                    <a:lnB>
                      <a:noFill/>
                    </a:lnB>
                    <a:solidFill>
                      <a:srgbClr val="FFFFFF"/>
                    </a:solidFill>
                  </a:tcPr>
                </a:tc>
                <a:tc>
                  <a:txBody>
                    <a:bodyPr/>
                    <a:lstStyle/>
                    <a:p>
                      <a:r>
                        <a:rPr lang="en-IN" sz="1700" b="1">
                          <a:effectLst/>
                        </a:rPr>
                        <a:t>% Time paused for GC</a:t>
                      </a:r>
                      <a:endParaRPr lang="en-IN" sz="1700">
                        <a:effectLst/>
                      </a:endParaRPr>
                    </a:p>
                  </a:txBody>
                  <a:tcPr marL="0" marR="0" marT="0" marB="0">
                    <a:lnL>
                      <a:noFill/>
                    </a:lnL>
                    <a:lnR>
                      <a:noFill/>
                    </a:lnR>
                    <a:lnT>
                      <a:noFill/>
                    </a:lnT>
                    <a:lnB>
                      <a:noFill/>
                    </a:lnB>
                    <a:solidFill>
                      <a:srgbClr val="FFFFFF"/>
                    </a:solidFill>
                  </a:tcPr>
                </a:tc>
                <a:tc>
                  <a:txBody>
                    <a:bodyPr/>
                    <a:lstStyle/>
                    <a:p>
                      <a:r>
                        <a:rPr lang="en-IN" sz="1700" b="1">
                          <a:effectLst/>
                        </a:rPr>
                        <a:t>Gen0Count</a:t>
                      </a:r>
                      <a:endParaRPr lang="en-IN" sz="1700">
                        <a:effectLst/>
                      </a:endParaRPr>
                    </a:p>
                  </a:txBody>
                  <a:tcPr marL="0" marR="0" marT="0" marB="0">
                    <a:lnL>
                      <a:noFill/>
                    </a:lnL>
                    <a:lnR>
                      <a:noFill/>
                    </a:lnR>
                    <a:lnT>
                      <a:noFill/>
                    </a:lnT>
                    <a:lnB>
                      <a:noFill/>
                    </a:lnB>
                    <a:solidFill>
                      <a:srgbClr val="FFFFFF"/>
                    </a:solidFill>
                  </a:tcPr>
                </a:tc>
                <a:tc>
                  <a:txBody>
                    <a:bodyPr/>
                    <a:lstStyle/>
                    <a:p>
                      <a:r>
                        <a:rPr lang="en-IN" sz="1700" b="1">
                          <a:effectLst/>
                        </a:rPr>
                        <a:t>Gen1 Count</a:t>
                      </a:r>
                      <a:endParaRPr lang="en-IN" sz="1700">
                        <a:effectLst/>
                      </a:endParaRPr>
                    </a:p>
                  </a:txBody>
                  <a:tcPr marL="0" marR="0" marT="0" marB="0">
                    <a:lnL>
                      <a:noFill/>
                    </a:lnL>
                    <a:lnR>
                      <a:noFill/>
                    </a:lnR>
                    <a:lnT>
                      <a:noFill/>
                    </a:lnT>
                    <a:lnB>
                      <a:noFill/>
                    </a:lnB>
                    <a:solidFill>
                      <a:srgbClr val="FFFFFF"/>
                    </a:solidFill>
                  </a:tcPr>
                </a:tc>
                <a:tc>
                  <a:txBody>
                    <a:bodyPr/>
                    <a:lstStyle/>
                    <a:p>
                      <a:r>
                        <a:rPr lang="en-IN" sz="1700" b="1">
                          <a:effectLst/>
                        </a:rPr>
                        <a:t>Gen2 Count</a:t>
                      </a:r>
                      <a:endParaRPr lang="en-IN" sz="1700">
                        <a:effectLst/>
                      </a:endParaRPr>
                    </a:p>
                  </a:txBody>
                  <a:tcPr marL="0" marR="0" marT="0" marB="0">
                    <a:lnL>
                      <a:noFill/>
                    </a:lnL>
                    <a:lnR>
                      <a:noFill/>
                    </a:lnR>
                    <a:lnT>
                      <a:noFill/>
                    </a:lnT>
                    <a:lnB>
                      <a:noFill/>
                    </a:lnB>
                    <a:solidFill>
                      <a:srgbClr val="FFFFFF"/>
                    </a:solidFill>
                  </a:tcPr>
                </a:tc>
                <a:tc>
                  <a:txBody>
                    <a:bodyPr/>
                    <a:lstStyle/>
                    <a:p>
                      <a:r>
                        <a:rPr lang="en-IN" sz="1700" b="1">
                          <a:effectLst/>
                        </a:rPr>
                        <a:t>Total Allocations (Mb)</a:t>
                      </a:r>
                      <a:endParaRPr lang="en-IN" sz="1700">
                        <a:effectLst/>
                      </a:endParaRPr>
                    </a:p>
                  </a:txBody>
                  <a:tcPr marL="0" marR="0" marT="0" marB="0">
                    <a:lnL>
                      <a:noFill/>
                    </a:lnL>
                    <a:lnR>
                      <a:noFill/>
                    </a:lnR>
                    <a:lnT>
                      <a:noFill/>
                    </a:lnT>
                    <a:lnB>
                      <a:noFill/>
                    </a:lnB>
                    <a:solidFill>
                      <a:srgbClr val="FFFFFF"/>
                    </a:solidFill>
                  </a:tcPr>
                </a:tc>
                <a:tc>
                  <a:txBody>
                    <a:bodyPr/>
                    <a:lstStyle/>
                    <a:p>
                      <a:r>
                        <a:rPr lang="en-US" sz="1700" b="1">
                          <a:effectLst/>
                        </a:rPr>
                        <a:t>Max GC Heap Size (Mb)</a:t>
                      </a:r>
                      <a:endParaRPr lang="en-US" sz="1700">
                        <a:effectLst/>
                      </a:endParaRPr>
                    </a:p>
                  </a:txBody>
                  <a:tcPr marL="0" marR="0" marT="0" marB="0">
                    <a:lnL>
                      <a:noFill/>
                    </a:lnL>
                    <a:lnR>
                      <a:noFill/>
                    </a:lnR>
                    <a:lnT>
                      <a:noFill/>
                    </a:lnT>
                    <a:lnB>
                      <a:noFill/>
                    </a:lnB>
                    <a:solidFill>
                      <a:srgbClr val="FFFFFF"/>
                    </a:solidFill>
                  </a:tcPr>
                </a:tc>
              </a:tr>
              <a:tr h="507833">
                <a:tc>
                  <a:txBody>
                    <a:bodyPr/>
                    <a:lstStyle/>
                    <a:p>
                      <a:r>
                        <a:rPr lang="en-IN" sz="1700">
                          <a:effectLst/>
                        </a:rPr>
                        <a:t>Workstation GC</a:t>
                      </a:r>
                    </a:p>
                  </a:txBody>
                  <a:tcPr marL="0" marR="0" marT="0" marB="0">
                    <a:lnL>
                      <a:noFill/>
                    </a:lnL>
                    <a:lnR>
                      <a:noFill/>
                    </a:lnR>
                    <a:lnT>
                      <a:noFill/>
                    </a:lnT>
                    <a:lnB>
                      <a:noFill/>
                    </a:lnB>
                    <a:solidFill>
                      <a:srgbClr val="FFFFFF"/>
                    </a:solidFill>
                  </a:tcPr>
                </a:tc>
                <a:tc>
                  <a:txBody>
                    <a:bodyPr/>
                    <a:lstStyle/>
                    <a:p>
                      <a:r>
                        <a:rPr lang="en-IN" sz="1700">
                          <a:effectLst/>
                        </a:rPr>
                        <a:t>132 765</a:t>
                      </a:r>
                    </a:p>
                  </a:txBody>
                  <a:tcPr marL="0" marR="0" marT="0" marB="0">
                    <a:lnL>
                      <a:noFill/>
                    </a:lnL>
                    <a:lnR>
                      <a:noFill/>
                    </a:lnR>
                    <a:lnT>
                      <a:noFill/>
                    </a:lnT>
                    <a:lnB>
                      <a:noFill/>
                    </a:lnB>
                    <a:solidFill>
                      <a:srgbClr val="FFFFFF"/>
                    </a:solidFill>
                  </a:tcPr>
                </a:tc>
                <a:tc>
                  <a:txBody>
                    <a:bodyPr/>
                    <a:lstStyle/>
                    <a:p>
                      <a:r>
                        <a:rPr lang="en-IN" sz="1700">
                          <a:effectLst/>
                        </a:rPr>
                        <a:t>46 118</a:t>
                      </a:r>
                    </a:p>
                  </a:txBody>
                  <a:tcPr marL="0" marR="0" marT="0" marB="0">
                    <a:lnL>
                      <a:noFill/>
                    </a:lnL>
                    <a:lnR>
                      <a:noFill/>
                    </a:lnR>
                    <a:lnT>
                      <a:noFill/>
                    </a:lnT>
                    <a:lnB>
                      <a:noFill/>
                    </a:lnB>
                    <a:solidFill>
                      <a:srgbClr val="FFFFFF"/>
                    </a:solidFill>
                  </a:tcPr>
                </a:tc>
                <a:tc>
                  <a:txBody>
                    <a:bodyPr/>
                    <a:lstStyle/>
                    <a:p>
                      <a:r>
                        <a:rPr lang="en-IN" sz="1700">
                          <a:effectLst/>
                        </a:rPr>
                        <a:t>35.1%</a:t>
                      </a:r>
                    </a:p>
                  </a:txBody>
                  <a:tcPr marL="0" marR="0" marT="0" marB="0">
                    <a:lnL>
                      <a:noFill/>
                    </a:lnL>
                    <a:lnR>
                      <a:noFill/>
                    </a:lnR>
                    <a:lnT>
                      <a:noFill/>
                    </a:lnT>
                    <a:lnB>
                      <a:noFill/>
                    </a:lnB>
                    <a:solidFill>
                      <a:srgbClr val="FFFFFF"/>
                    </a:solidFill>
                  </a:tcPr>
                </a:tc>
                <a:tc>
                  <a:txBody>
                    <a:bodyPr/>
                    <a:lstStyle/>
                    <a:p>
                      <a:r>
                        <a:rPr lang="en-IN" sz="1700">
                          <a:effectLst/>
                        </a:rPr>
                        <a:t>1674</a:t>
                      </a:r>
                    </a:p>
                  </a:txBody>
                  <a:tcPr marL="0" marR="0" marT="0" marB="0">
                    <a:lnL>
                      <a:noFill/>
                    </a:lnL>
                    <a:lnR>
                      <a:noFill/>
                    </a:lnR>
                    <a:lnT>
                      <a:noFill/>
                    </a:lnT>
                    <a:lnB>
                      <a:noFill/>
                    </a:lnB>
                    <a:solidFill>
                      <a:srgbClr val="FFFFFF"/>
                    </a:solidFill>
                  </a:tcPr>
                </a:tc>
                <a:tc>
                  <a:txBody>
                    <a:bodyPr/>
                    <a:lstStyle/>
                    <a:p>
                      <a:r>
                        <a:rPr lang="en-IN" sz="1700">
                          <a:effectLst/>
                        </a:rPr>
                        <a:t>1439</a:t>
                      </a:r>
                    </a:p>
                  </a:txBody>
                  <a:tcPr marL="0" marR="0" marT="0" marB="0">
                    <a:lnL>
                      <a:noFill/>
                    </a:lnL>
                    <a:lnR>
                      <a:noFill/>
                    </a:lnR>
                    <a:lnT>
                      <a:noFill/>
                    </a:lnT>
                    <a:lnB>
                      <a:noFill/>
                    </a:lnB>
                    <a:solidFill>
                      <a:srgbClr val="FFFFFF"/>
                    </a:solidFill>
                  </a:tcPr>
                </a:tc>
                <a:tc>
                  <a:txBody>
                    <a:bodyPr/>
                    <a:lstStyle/>
                    <a:p>
                      <a:r>
                        <a:rPr lang="en-IN" sz="1700">
                          <a:effectLst/>
                        </a:rPr>
                        <a:t>35</a:t>
                      </a:r>
                    </a:p>
                  </a:txBody>
                  <a:tcPr marL="0" marR="0" marT="0" marB="0">
                    <a:lnL>
                      <a:noFill/>
                    </a:lnL>
                    <a:lnR>
                      <a:noFill/>
                    </a:lnR>
                    <a:lnT>
                      <a:noFill/>
                    </a:lnT>
                    <a:lnB>
                      <a:noFill/>
                    </a:lnB>
                    <a:solidFill>
                      <a:srgbClr val="FFFFFF"/>
                    </a:solidFill>
                  </a:tcPr>
                </a:tc>
                <a:tc>
                  <a:txBody>
                    <a:bodyPr/>
                    <a:lstStyle/>
                    <a:p>
                      <a:r>
                        <a:rPr lang="en-IN" sz="1700">
                          <a:effectLst/>
                        </a:rPr>
                        <a:t>174 691</a:t>
                      </a:r>
                    </a:p>
                  </a:txBody>
                  <a:tcPr marL="0" marR="0" marT="0" marB="0">
                    <a:lnL>
                      <a:noFill/>
                    </a:lnL>
                    <a:lnR>
                      <a:noFill/>
                    </a:lnR>
                    <a:lnT>
                      <a:noFill/>
                    </a:lnT>
                    <a:lnB>
                      <a:noFill/>
                    </a:lnB>
                    <a:solidFill>
                      <a:srgbClr val="FFFFFF"/>
                    </a:solidFill>
                  </a:tcPr>
                </a:tc>
                <a:tc>
                  <a:txBody>
                    <a:bodyPr/>
                    <a:lstStyle/>
                    <a:p>
                      <a:r>
                        <a:rPr lang="en-IN" sz="1700">
                          <a:effectLst/>
                        </a:rPr>
                        <a:t>1 561</a:t>
                      </a:r>
                    </a:p>
                  </a:txBody>
                  <a:tcPr marL="0" marR="0" marT="0" marB="0">
                    <a:lnL>
                      <a:noFill/>
                    </a:lnL>
                    <a:lnR>
                      <a:noFill/>
                    </a:lnR>
                    <a:lnT>
                      <a:noFill/>
                    </a:lnT>
                    <a:lnB>
                      <a:noFill/>
                    </a:lnB>
                    <a:solidFill>
                      <a:srgbClr val="FFFFFF"/>
                    </a:solidFill>
                  </a:tcPr>
                </a:tc>
              </a:tr>
              <a:tr h="1015666">
                <a:tc>
                  <a:txBody>
                    <a:bodyPr/>
                    <a:lstStyle/>
                    <a:p>
                      <a:r>
                        <a:rPr lang="en-IN" sz="1700">
                          <a:effectLst/>
                        </a:rPr>
                        <a:t>Background Workstation GC</a:t>
                      </a:r>
                    </a:p>
                  </a:txBody>
                  <a:tcPr marL="0" marR="0" marT="0" marB="0">
                    <a:lnL>
                      <a:noFill/>
                    </a:lnL>
                    <a:lnR>
                      <a:noFill/>
                    </a:lnR>
                    <a:lnT>
                      <a:noFill/>
                    </a:lnT>
                    <a:lnB>
                      <a:noFill/>
                    </a:lnB>
                    <a:solidFill>
                      <a:srgbClr val="FFFFFF"/>
                    </a:solidFill>
                  </a:tcPr>
                </a:tc>
                <a:tc>
                  <a:txBody>
                    <a:bodyPr/>
                    <a:lstStyle/>
                    <a:p>
                      <a:r>
                        <a:rPr lang="en-IN" sz="1700">
                          <a:effectLst/>
                        </a:rPr>
                        <a:t>132 008</a:t>
                      </a:r>
                    </a:p>
                  </a:txBody>
                  <a:tcPr marL="0" marR="0" marT="0" marB="0">
                    <a:lnL>
                      <a:noFill/>
                    </a:lnL>
                    <a:lnR>
                      <a:noFill/>
                    </a:lnR>
                    <a:lnT>
                      <a:noFill/>
                    </a:lnT>
                    <a:lnB>
                      <a:noFill/>
                    </a:lnB>
                    <a:solidFill>
                      <a:srgbClr val="FFFFFF"/>
                    </a:solidFill>
                  </a:tcPr>
                </a:tc>
                <a:tc>
                  <a:txBody>
                    <a:bodyPr/>
                    <a:lstStyle/>
                    <a:p>
                      <a:r>
                        <a:rPr lang="en-IN" sz="1700">
                          <a:effectLst/>
                        </a:rPr>
                        <a:t>39 798</a:t>
                      </a:r>
                    </a:p>
                  </a:txBody>
                  <a:tcPr marL="0" marR="0" marT="0" marB="0">
                    <a:lnL>
                      <a:noFill/>
                    </a:lnL>
                    <a:lnR>
                      <a:noFill/>
                    </a:lnR>
                    <a:lnT>
                      <a:noFill/>
                    </a:lnT>
                    <a:lnB>
                      <a:noFill/>
                    </a:lnB>
                    <a:solidFill>
                      <a:srgbClr val="FFFFFF"/>
                    </a:solidFill>
                  </a:tcPr>
                </a:tc>
                <a:tc>
                  <a:txBody>
                    <a:bodyPr/>
                    <a:lstStyle/>
                    <a:p>
                      <a:r>
                        <a:rPr lang="en-IN" sz="1700">
                          <a:effectLst/>
                        </a:rPr>
                        <a:t>30.4%</a:t>
                      </a:r>
                    </a:p>
                  </a:txBody>
                  <a:tcPr marL="0" marR="0" marT="0" marB="0">
                    <a:lnL>
                      <a:noFill/>
                    </a:lnL>
                    <a:lnR>
                      <a:noFill/>
                    </a:lnR>
                    <a:lnT>
                      <a:noFill/>
                    </a:lnT>
                    <a:lnB>
                      <a:noFill/>
                    </a:lnB>
                    <a:solidFill>
                      <a:srgbClr val="FFFFFF"/>
                    </a:solidFill>
                  </a:tcPr>
                </a:tc>
                <a:tc>
                  <a:txBody>
                    <a:bodyPr/>
                    <a:lstStyle/>
                    <a:p>
                      <a:r>
                        <a:rPr lang="en-IN" sz="1700">
                          <a:effectLst/>
                        </a:rPr>
                        <a:t>2109</a:t>
                      </a:r>
                    </a:p>
                  </a:txBody>
                  <a:tcPr marL="0" marR="0" marT="0" marB="0">
                    <a:lnL>
                      <a:noFill/>
                    </a:lnL>
                    <a:lnR>
                      <a:noFill/>
                    </a:lnR>
                    <a:lnT>
                      <a:noFill/>
                    </a:lnT>
                    <a:lnB>
                      <a:noFill/>
                    </a:lnB>
                    <a:solidFill>
                      <a:srgbClr val="FFFFFF"/>
                    </a:solidFill>
                  </a:tcPr>
                </a:tc>
                <a:tc>
                  <a:txBody>
                    <a:bodyPr/>
                    <a:lstStyle/>
                    <a:p>
                      <a:r>
                        <a:rPr lang="en-IN" sz="1700">
                          <a:effectLst/>
                        </a:rPr>
                        <a:t>1451</a:t>
                      </a:r>
                    </a:p>
                  </a:txBody>
                  <a:tcPr marL="0" marR="0" marT="0" marB="0">
                    <a:lnL>
                      <a:noFill/>
                    </a:lnL>
                    <a:lnR>
                      <a:noFill/>
                    </a:lnR>
                    <a:lnT>
                      <a:noFill/>
                    </a:lnT>
                    <a:lnB>
                      <a:noFill/>
                    </a:lnB>
                    <a:solidFill>
                      <a:srgbClr val="FFFFFF"/>
                    </a:solidFill>
                  </a:tcPr>
                </a:tc>
                <a:tc>
                  <a:txBody>
                    <a:bodyPr/>
                    <a:lstStyle/>
                    <a:p>
                      <a:r>
                        <a:rPr lang="en-IN" sz="1700">
                          <a:effectLst/>
                        </a:rPr>
                        <a:t>65</a:t>
                      </a:r>
                    </a:p>
                  </a:txBody>
                  <a:tcPr marL="0" marR="0" marT="0" marB="0">
                    <a:lnL>
                      <a:noFill/>
                    </a:lnL>
                    <a:lnR>
                      <a:noFill/>
                    </a:lnR>
                    <a:lnT>
                      <a:noFill/>
                    </a:lnT>
                    <a:lnB>
                      <a:noFill/>
                    </a:lnB>
                    <a:solidFill>
                      <a:srgbClr val="FFFFFF"/>
                    </a:solidFill>
                  </a:tcPr>
                </a:tc>
                <a:tc>
                  <a:txBody>
                    <a:bodyPr/>
                    <a:lstStyle/>
                    <a:p>
                      <a:r>
                        <a:rPr lang="en-IN" sz="1700">
                          <a:effectLst/>
                        </a:rPr>
                        <a:t>225 554</a:t>
                      </a:r>
                    </a:p>
                  </a:txBody>
                  <a:tcPr marL="0" marR="0" marT="0" marB="0">
                    <a:lnL>
                      <a:noFill/>
                    </a:lnL>
                    <a:lnR>
                      <a:noFill/>
                    </a:lnR>
                    <a:lnT>
                      <a:noFill/>
                    </a:lnT>
                    <a:lnB>
                      <a:noFill/>
                    </a:lnB>
                    <a:solidFill>
                      <a:srgbClr val="FFFFFF"/>
                    </a:solidFill>
                  </a:tcPr>
                </a:tc>
                <a:tc>
                  <a:txBody>
                    <a:bodyPr/>
                    <a:lstStyle/>
                    <a:p>
                      <a:r>
                        <a:rPr lang="en-IN" sz="1700">
                          <a:effectLst/>
                        </a:rPr>
                        <a:t>1 676</a:t>
                      </a:r>
                    </a:p>
                  </a:txBody>
                  <a:tcPr marL="0" marR="0" marT="0" marB="0">
                    <a:lnL>
                      <a:noFill/>
                    </a:lnL>
                    <a:lnR>
                      <a:noFill/>
                    </a:lnR>
                    <a:lnT>
                      <a:noFill/>
                    </a:lnT>
                    <a:lnB>
                      <a:noFill/>
                    </a:lnB>
                    <a:solidFill>
                      <a:srgbClr val="FFFFFF"/>
                    </a:solidFill>
                  </a:tcPr>
                </a:tc>
              </a:tr>
              <a:tr h="507833">
                <a:tc>
                  <a:txBody>
                    <a:bodyPr/>
                    <a:lstStyle/>
                    <a:p>
                      <a:r>
                        <a:rPr lang="en-IN" sz="1700">
                          <a:effectLst/>
                        </a:rPr>
                        <a:t>Server GC</a:t>
                      </a:r>
                    </a:p>
                  </a:txBody>
                  <a:tcPr marL="0" marR="0" marT="0" marB="0">
                    <a:lnL>
                      <a:noFill/>
                    </a:lnL>
                    <a:lnR>
                      <a:noFill/>
                    </a:lnR>
                    <a:lnT>
                      <a:noFill/>
                    </a:lnT>
                    <a:lnB>
                      <a:noFill/>
                    </a:lnB>
                    <a:solidFill>
                      <a:srgbClr val="FFFFFF"/>
                    </a:solidFill>
                  </a:tcPr>
                </a:tc>
                <a:tc>
                  <a:txBody>
                    <a:bodyPr/>
                    <a:lstStyle/>
                    <a:p>
                      <a:r>
                        <a:rPr lang="en-IN" sz="1700">
                          <a:effectLst/>
                        </a:rPr>
                        <a:t>102 553</a:t>
                      </a:r>
                    </a:p>
                  </a:txBody>
                  <a:tcPr marL="0" marR="0" marT="0" marB="0">
                    <a:lnL>
                      <a:noFill/>
                    </a:lnL>
                    <a:lnR>
                      <a:noFill/>
                    </a:lnR>
                    <a:lnT>
                      <a:noFill/>
                    </a:lnT>
                    <a:lnB>
                      <a:noFill/>
                    </a:lnB>
                    <a:solidFill>
                      <a:srgbClr val="FFFFFF"/>
                    </a:solidFill>
                  </a:tcPr>
                </a:tc>
                <a:tc>
                  <a:txBody>
                    <a:bodyPr/>
                    <a:lstStyle/>
                    <a:p>
                      <a:r>
                        <a:rPr lang="en-IN" sz="1700">
                          <a:effectLst/>
                        </a:rPr>
                        <a:t>9 026</a:t>
                      </a:r>
                    </a:p>
                  </a:txBody>
                  <a:tcPr marL="0" marR="0" marT="0" marB="0">
                    <a:lnL>
                      <a:noFill/>
                    </a:lnL>
                    <a:lnR>
                      <a:noFill/>
                    </a:lnR>
                    <a:lnT>
                      <a:noFill/>
                    </a:lnT>
                    <a:lnB>
                      <a:noFill/>
                    </a:lnB>
                    <a:solidFill>
                      <a:srgbClr val="FFFFFF"/>
                    </a:solidFill>
                  </a:tcPr>
                </a:tc>
                <a:tc>
                  <a:txBody>
                    <a:bodyPr/>
                    <a:lstStyle/>
                    <a:p>
                      <a:r>
                        <a:rPr lang="en-IN" sz="1700">
                          <a:effectLst/>
                        </a:rPr>
                        <a:t>9.1%</a:t>
                      </a:r>
                    </a:p>
                  </a:txBody>
                  <a:tcPr marL="0" marR="0" marT="0" marB="0">
                    <a:lnL>
                      <a:noFill/>
                    </a:lnL>
                    <a:lnR>
                      <a:noFill/>
                    </a:lnR>
                    <a:lnT>
                      <a:noFill/>
                    </a:lnT>
                    <a:lnB>
                      <a:noFill/>
                    </a:lnB>
                    <a:solidFill>
                      <a:srgbClr val="FFFFFF"/>
                    </a:solidFill>
                  </a:tcPr>
                </a:tc>
                <a:tc>
                  <a:txBody>
                    <a:bodyPr/>
                    <a:lstStyle/>
                    <a:p>
                      <a:r>
                        <a:rPr lang="en-IN" sz="1700">
                          <a:effectLst/>
                        </a:rPr>
                        <a:t>28</a:t>
                      </a:r>
                    </a:p>
                  </a:txBody>
                  <a:tcPr marL="0" marR="0" marT="0" marB="0">
                    <a:lnL>
                      <a:noFill/>
                    </a:lnL>
                    <a:lnR>
                      <a:noFill/>
                    </a:lnR>
                    <a:lnT>
                      <a:noFill/>
                    </a:lnT>
                    <a:lnB>
                      <a:noFill/>
                    </a:lnB>
                    <a:solidFill>
                      <a:srgbClr val="FFFFFF"/>
                    </a:solidFill>
                  </a:tcPr>
                </a:tc>
                <a:tc>
                  <a:txBody>
                    <a:bodyPr/>
                    <a:lstStyle/>
                    <a:p>
                      <a:r>
                        <a:rPr lang="en-IN" sz="1700">
                          <a:effectLst/>
                        </a:rPr>
                        <a:t>130</a:t>
                      </a:r>
                    </a:p>
                  </a:txBody>
                  <a:tcPr marL="0" marR="0" marT="0" marB="0">
                    <a:lnL>
                      <a:noFill/>
                    </a:lnL>
                    <a:lnR>
                      <a:noFill/>
                    </a:lnR>
                    <a:lnT>
                      <a:noFill/>
                    </a:lnT>
                    <a:lnB>
                      <a:noFill/>
                    </a:lnB>
                    <a:solidFill>
                      <a:srgbClr val="FFFFFF"/>
                    </a:solidFill>
                  </a:tcPr>
                </a:tc>
                <a:tc>
                  <a:txBody>
                    <a:bodyPr/>
                    <a:lstStyle/>
                    <a:p>
                      <a:r>
                        <a:rPr lang="en-IN" sz="1700">
                          <a:effectLst/>
                        </a:rPr>
                        <a:t>8</a:t>
                      </a:r>
                    </a:p>
                  </a:txBody>
                  <a:tcPr marL="0" marR="0" marT="0" marB="0">
                    <a:lnL>
                      <a:noFill/>
                    </a:lnL>
                    <a:lnR>
                      <a:noFill/>
                    </a:lnR>
                    <a:lnT>
                      <a:noFill/>
                    </a:lnT>
                    <a:lnB>
                      <a:noFill/>
                    </a:lnB>
                    <a:solidFill>
                      <a:srgbClr val="FFFFFF"/>
                    </a:solidFill>
                  </a:tcPr>
                </a:tc>
                <a:tc>
                  <a:txBody>
                    <a:bodyPr/>
                    <a:lstStyle/>
                    <a:p>
                      <a:r>
                        <a:rPr lang="en-IN" sz="1700">
                          <a:effectLst/>
                        </a:rPr>
                        <a:t>17 959</a:t>
                      </a:r>
                    </a:p>
                  </a:txBody>
                  <a:tcPr marL="0" marR="0" marT="0" marB="0">
                    <a:lnL>
                      <a:noFill/>
                    </a:lnL>
                    <a:lnR>
                      <a:noFill/>
                    </a:lnR>
                    <a:lnT>
                      <a:noFill/>
                    </a:lnT>
                    <a:lnB>
                      <a:noFill/>
                    </a:lnB>
                    <a:solidFill>
                      <a:srgbClr val="FFFFFF"/>
                    </a:solidFill>
                  </a:tcPr>
                </a:tc>
                <a:tc>
                  <a:txBody>
                    <a:bodyPr/>
                    <a:lstStyle/>
                    <a:p>
                      <a:r>
                        <a:rPr lang="en-IN" sz="1700">
                          <a:effectLst/>
                        </a:rPr>
                        <a:t>1 667</a:t>
                      </a:r>
                    </a:p>
                  </a:txBody>
                  <a:tcPr marL="0" marR="0" marT="0" marB="0">
                    <a:lnL>
                      <a:noFill/>
                    </a:lnL>
                    <a:lnR>
                      <a:noFill/>
                    </a:lnR>
                    <a:lnT>
                      <a:noFill/>
                    </a:lnT>
                    <a:lnB>
                      <a:noFill/>
                    </a:lnB>
                    <a:solidFill>
                      <a:srgbClr val="FFFFFF"/>
                    </a:solidFill>
                  </a:tcPr>
                </a:tc>
              </a:tr>
              <a:tr h="1015666">
                <a:tc>
                  <a:txBody>
                    <a:bodyPr/>
                    <a:lstStyle/>
                    <a:p>
                      <a:r>
                        <a:rPr lang="en-IN" sz="1700">
                          <a:effectLst/>
                        </a:rPr>
                        <a:t>Background Server GC</a:t>
                      </a:r>
                    </a:p>
                  </a:txBody>
                  <a:tcPr marL="0" marR="0" marT="0" marB="0">
                    <a:lnL>
                      <a:noFill/>
                    </a:lnL>
                    <a:lnR>
                      <a:noFill/>
                    </a:lnR>
                    <a:lnT>
                      <a:noFill/>
                    </a:lnT>
                    <a:lnB>
                      <a:noFill/>
                    </a:lnB>
                    <a:solidFill>
                      <a:srgbClr val="FFFFFF"/>
                    </a:solidFill>
                  </a:tcPr>
                </a:tc>
                <a:tc>
                  <a:txBody>
                    <a:bodyPr/>
                    <a:lstStyle/>
                    <a:p>
                      <a:r>
                        <a:rPr lang="en-IN" sz="1700" b="1" dirty="0">
                          <a:effectLst/>
                        </a:rPr>
                        <a:t>99 867</a:t>
                      </a:r>
                      <a:endParaRPr lang="en-IN" sz="1700" dirty="0">
                        <a:effectLst/>
                      </a:endParaRPr>
                    </a:p>
                  </a:txBody>
                  <a:tcPr marL="0" marR="0" marT="0" marB="0">
                    <a:lnL>
                      <a:noFill/>
                    </a:lnL>
                    <a:lnR>
                      <a:noFill/>
                    </a:lnR>
                    <a:lnT>
                      <a:noFill/>
                    </a:lnT>
                    <a:lnB>
                      <a:noFill/>
                    </a:lnB>
                    <a:solidFill>
                      <a:srgbClr val="FFFFFF"/>
                    </a:solidFill>
                  </a:tcPr>
                </a:tc>
                <a:tc>
                  <a:txBody>
                    <a:bodyPr/>
                    <a:lstStyle/>
                    <a:p>
                      <a:r>
                        <a:rPr lang="en-IN" sz="1700" b="1">
                          <a:effectLst/>
                        </a:rPr>
                        <a:t>8 040</a:t>
                      </a:r>
                      <a:endParaRPr lang="en-IN" sz="1700">
                        <a:effectLst/>
                      </a:endParaRPr>
                    </a:p>
                  </a:txBody>
                  <a:tcPr marL="0" marR="0" marT="0" marB="0">
                    <a:lnL>
                      <a:noFill/>
                    </a:lnL>
                    <a:lnR>
                      <a:noFill/>
                    </a:lnR>
                    <a:lnT>
                      <a:noFill/>
                    </a:lnT>
                    <a:lnB>
                      <a:noFill/>
                    </a:lnB>
                    <a:solidFill>
                      <a:srgbClr val="FFFFFF"/>
                    </a:solidFill>
                  </a:tcPr>
                </a:tc>
                <a:tc>
                  <a:txBody>
                    <a:bodyPr/>
                    <a:lstStyle/>
                    <a:p>
                      <a:r>
                        <a:rPr lang="en-IN" sz="1700" b="1">
                          <a:effectLst/>
                        </a:rPr>
                        <a:t>8.5%</a:t>
                      </a:r>
                      <a:endParaRPr lang="en-IN" sz="1700">
                        <a:effectLst/>
                      </a:endParaRPr>
                    </a:p>
                  </a:txBody>
                  <a:tcPr marL="0" marR="0" marT="0" marB="0">
                    <a:lnL>
                      <a:noFill/>
                    </a:lnL>
                    <a:lnR>
                      <a:noFill/>
                    </a:lnR>
                    <a:lnT>
                      <a:noFill/>
                    </a:lnT>
                    <a:lnB>
                      <a:noFill/>
                    </a:lnB>
                    <a:solidFill>
                      <a:srgbClr val="FFFFFF"/>
                    </a:solidFill>
                  </a:tcPr>
                </a:tc>
                <a:tc>
                  <a:txBody>
                    <a:bodyPr/>
                    <a:lstStyle/>
                    <a:p>
                      <a:r>
                        <a:rPr lang="en-IN" sz="1700">
                          <a:effectLst/>
                        </a:rPr>
                        <a:t>23</a:t>
                      </a:r>
                    </a:p>
                  </a:txBody>
                  <a:tcPr marL="0" marR="0" marT="0" marB="0">
                    <a:lnL>
                      <a:noFill/>
                    </a:lnL>
                    <a:lnR>
                      <a:noFill/>
                    </a:lnR>
                    <a:lnT>
                      <a:noFill/>
                    </a:lnT>
                    <a:lnB>
                      <a:noFill/>
                    </a:lnB>
                    <a:solidFill>
                      <a:srgbClr val="FFFFFF"/>
                    </a:solidFill>
                  </a:tcPr>
                </a:tc>
                <a:tc>
                  <a:txBody>
                    <a:bodyPr/>
                    <a:lstStyle/>
                    <a:p>
                      <a:r>
                        <a:rPr lang="en-IN" sz="1700">
                          <a:effectLst/>
                        </a:rPr>
                        <a:t>148</a:t>
                      </a:r>
                    </a:p>
                  </a:txBody>
                  <a:tcPr marL="0" marR="0" marT="0" marB="0">
                    <a:lnL>
                      <a:noFill/>
                    </a:lnL>
                    <a:lnR>
                      <a:noFill/>
                    </a:lnR>
                    <a:lnT>
                      <a:noFill/>
                    </a:lnT>
                    <a:lnB>
                      <a:noFill/>
                    </a:lnB>
                    <a:solidFill>
                      <a:srgbClr val="FFFFFF"/>
                    </a:solidFill>
                  </a:tcPr>
                </a:tc>
                <a:tc>
                  <a:txBody>
                    <a:bodyPr/>
                    <a:lstStyle/>
                    <a:p>
                      <a:r>
                        <a:rPr lang="en-IN" sz="1700">
                          <a:effectLst/>
                        </a:rPr>
                        <a:t>9</a:t>
                      </a:r>
                    </a:p>
                  </a:txBody>
                  <a:tcPr marL="0" marR="0" marT="0" marB="0">
                    <a:lnL>
                      <a:noFill/>
                    </a:lnL>
                    <a:lnR>
                      <a:noFill/>
                    </a:lnR>
                    <a:lnT>
                      <a:noFill/>
                    </a:lnT>
                    <a:lnB>
                      <a:noFill/>
                    </a:lnB>
                    <a:solidFill>
                      <a:srgbClr val="FFFFFF"/>
                    </a:solidFill>
                  </a:tcPr>
                </a:tc>
                <a:tc>
                  <a:txBody>
                    <a:bodyPr/>
                    <a:lstStyle/>
                    <a:p>
                      <a:r>
                        <a:rPr lang="en-IN" sz="1700">
                          <a:effectLst/>
                        </a:rPr>
                        <a:t>16 610</a:t>
                      </a:r>
                    </a:p>
                  </a:txBody>
                  <a:tcPr marL="0" marR="0" marT="0" marB="0">
                    <a:lnL>
                      <a:noFill/>
                    </a:lnL>
                    <a:lnR>
                      <a:noFill/>
                    </a:lnR>
                    <a:lnT>
                      <a:noFill/>
                    </a:lnT>
                    <a:lnB>
                      <a:noFill/>
                    </a:lnB>
                    <a:solidFill>
                      <a:srgbClr val="FFFFFF"/>
                    </a:solidFill>
                  </a:tcPr>
                </a:tc>
                <a:tc>
                  <a:txBody>
                    <a:bodyPr/>
                    <a:lstStyle/>
                    <a:p>
                      <a:r>
                        <a:rPr lang="en-IN" sz="1700" dirty="0">
                          <a:effectLst/>
                        </a:rPr>
                        <a:t>1 724</a:t>
                      </a:r>
                    </a:p>
                  </a:txBody>
                  <a:tcPr marL="0" marR="0" marT="0" marB="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3120169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75890" y="3048000"/>
            <a:ext cx="8228013" cy="670326"/>
          </a:xfrm>
        </p:spPr>
        <p:txBody>
          <a:bodyPr/>
          <a:lstStyle/>
          <a:p>
            <a:r>
              <a:rPr lang="en-IN" dirty="0"/>
              <a:t>Definition of Memory Leak</a:t>
            </a:r>
          </a:p>
          <a:p>
            <a:endParaRPr lang="en-IN" dirty="0"/>
          </a:p>
        </p:txBody>
      </p:sp>
    </p:spTree>
    <p:extLst>
      <p:ext uri="{BB962C8B-B14F-4D97-AF65-F5344CB8AC3E}">
        <p14:creationId xmlns:p14="http://schemas.microsoft.com/office/powerpoint/2010/main" val="14244665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lstStyle/>
          <a:p>
            <a:r>
              <a:rPr lang="en-US" dirty="0" smtClean="0"/>
              <a:t>The </a:t>
            </a:r>
            <a:r>
              <a:rPr lang="en-US" dirty="0" err="1" smtClean="0"/>
              <a:t>.Net</a:t>
            </a:r>
            <a:r>
              <a:rPr lang="en-US" dirty="0" smtClean="0"/>
              <a:t> </a:t>
            </a:r>
            <a:r>
              <a:rPr lang="en-US" dirty="0"/>
              <a:t>garbage collector is supposed to take care of memory management but it only releases memory that is unreachable</a:t>
            </a:r>
            <a:r>
              <a:rPr lang="en-US" dirty="0" smtClean="0"/>
              <a:t>.</a:t>
            </a:r>
          </a:p>
          <a:p>
            <a:r>
              <a:rPr lang="en-US" dirty="0" smtClean="0"/>
              <a:t>If </a:t>
            </a:r>
            <a:r>
              <a:rPr lang="en-US" dirty="0"/>
              <a:t>an application still has a reference to an object then it won’t be released. </a:t>
            </a:r>
            <a:endParaRPr lang="en-US" dirty="0" smtClean="0"/>
          </a:p>
          <a:p>
            <a:r>
              <a:rPr lang="en-US" dirty="0" smtClean="0"/>
              <a:t>Therefore</a:t>
            </a:r>
            <a:r>
              <a:rPr lang="en-US" dirty="0"/>
              <a:t>, there’s still plenty of scope for writing a leaky application in the </a:t>
            </a:r>
            <a:r>
              <a:rPr lang="en-US" dirty="0" err="1"/>
              <a:t>.Net</a:t>
            </a:r>
            <a:r>
              <a:rPr lang="en-US" dirty="0"/>
              <a:t> framework</a:t>
            </a:r>
            <a:r>
              <a:rPr lang="en-US" dirty="0" smtClean="0"/>
              <a:t>.</a:t>
            </a:r>
          </a:p>
          <a:p>
            <a:r>
              <a:rPr lang="en-US" dirty="0" smtClean="0"/>
              <a:t>Developers </a:t>
            </a:r>
            <a:r>
              <a:rPr lang="en-US" dirty="0"/>
              <a:t>do need to be aware of what’s going on under the hood as there are a number of common traps for the unwary.</a:t>
            </a:r>
            <a:endParaRPr lang="en-IN" dirty="0" smtClean="0"/>
          </a:p>
          <a:p>
            <a:endParaRPr lang="en-IN" dirty="0"/>
          </a:p>
          <a:p>
            <a:pPr marL="0" indent="0">
              <a:buNone/>
            </a:pPr>
            <a:endParaRPr lang="en-IN" dirty="0" smtClean="0"/>
          </a:p>
          <a:p>
            <a:endParaRPr lang="en-IN" dirty="0"/>
          </a:p>
          <a:p>
            <a:endParaRPr lang="en-IN" dirty="0"/>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902857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In .NET 4.5, </a:t>
            </a:r>
            <a:r>
              <a:rPr lang="en-US" dirty="0" smtClean="0"/>
              <a:t>two </a:t>
            </a:r>
            <a:r>
              <a:rPr lang="en-US" dirty="0"/>
              <a:t>improvements </a:t>
            </a:r>
            <a:r>
              <a:rPr lang="en-US" dirty="0" smtClean="0"/>
              <a:t> happened to </a:t>
            </a:r>
            <a:r>
              <a:rPr lang="en-US" dirty="0"/>
              <a:t>the large object heap. </a:t>
            </a:r>
            <a:endParaRPr lang="en-US" dirty="0" smtClean="0"/>
          </a:p>
          <a:p>
            <a:r>
              <a:rPr lang="en-US" dirty="0" smtClean="0"/>
              <a:t>First</a:t>
            </a:r>
            <a:r>
              <a:rPr lang="en-US" dirty="0"/>
              <a:t>, </a:t>
            </a:r>
            <a:r>
              <a:rPr lang="en-US" dirty="0" smtClean="0"/>
              <a:t>significantly </a:t>
            </a:r>
            <a:r>
              <a:rPr lang="en-US" dirty="0"/>
              <a:t>improved the way the runtime manages the free list, thereby making more effective use of fragments</a:t>
            </a:r>
            <a:r>
              <a:rPr lang="en-US" dirty="0" smtClean="0"/>
              <a:t>.</a:t>
            </a:r>
          </a:p>
          <a:p>
            <a:r>
              <a:rPr lang="en-US" dirty="0" smtClean="0"/>
              <a:t>Now </a:t>
            </a:r>
            <a:r>
              <a:rPr lang="en-US" dirty="0"/>
              <a:t>the memory allocator will revisit the memory fragments that earlier allocation couldn’t use. </a:t>
            </a:r>
            <a:endParaRPr lang="en-US" dirty="0" smtClean="0"/>
          </a:p>
          <a:p>
            <a:r>
              <a:rPr lang="en-US" dirty="0" smtClean="0"/>
              <a:t>Second</a:t>
            </a:r>
            <a:r>
              <a:rPr lang="en-US" dirty="0"/>
              <a:t>, when in server GC mode, the runtime balances LOH allocations between each heap. </a:t>
            </a:r>
            <a:endParaRPr lang="en-US" dirty="0" smtClean="0"/>
          </a:p>
          <a:p>
            <a:r>
              <a:rPr lang="en-US" dirty="0" smtClean="0"/>
              <a:t>Prior </a:t>
            </a:r>
            <a:r>
              <a:rPr lang="en-US" dirty="0"/>
              <a:t>to .NET 4.5, we only balanced the SOH. </a:t>
            </a:r>
            <a:endParaRPr lang="en-US" dirty="0" smtClean="0"/>
          </a:p>
          <a:p>
            <a:r>
              <a:rPr lang="en-US" dirty="0" smtClean="0"/>
              <a:t>It is </a:t>
            </a:r>
            <a:r>
              <a:rPr lang="en-US" dirty="0"/>
              <a:t>observed substantial improvements in some of </a:t>
            </a:r>
            <a:r>
              <a:rPr lang="en-US" dirty="0" smtClean="0"/>
              <a:t>LOH </a:t>
            </a:r>
            <a:r>
              <a:rPr lang="en-US" dirty="0"/>
              <a:t>allocation benchmarks as a result of both changes.</a:t>
            </a:r>
            <a:endParaRPr lang="en-IN" dirty="0"/>
          </a:p>
        </p:txBody>
      </p:sp>
      <p:sp>
        <p:nvSpPr>
          <p:cNvPr id="3" name="Title 2"/>
          <p:cNvSpPr>
            <a:spLocks noGrp="1"/>
          </p:cNvSpPr>
          <p:nvPr>
            <p:ph type="title"/>
          </p:nvPr>
        </p:nvSpPr>
        <p:spPr/>
        <p:txBody>
          <a:bodyPr/>
          <a:lstStyle/>
          <a:p>
            <a:r>
              <a:rPr lang="en-IN" dirty="0"/>
              <a:t>A Better LOH Allocator</a:t>
            </a:r>
          </a:p>
        </p:txBody>
      </p:sp>
    </p:spTree>
    <p:extLst>
      <p:ext uri="{BB962C8B-B14F-4D97-AF65-F5344CB8AC3E}">
        <p14:creationId xmlns:p14="http://schemas.microsoft.com/office/powerpoint/2010/main" val="299799666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normAutofit lnSpcReduction="10000"/>
          </a:bodyPr>
          <a:lstStyle/>
          <a:p>
            <a:pPr fontAlgn="base"/>
            <a:r>
              <a:rPr lang="en-US" dirty="0"/>
              <a:t>Static references</a:t>
            </a:r>
          </a:p>
          <a:p>
            <a:pPr fontAlgn="base"/>
            <a:r>
              <a:rPr lang="en-US" dirty="0"/>
              <a:t>Objects that are referenced by static fields are never released. </a:t>
            </a:r>
            <a:endParaRPr lang="en-US" dirty="0" smtClean="0"/>
          </a:p>
          <a:p>
            <a:pPr fontAlgn="base"/>
            <a:r>
              <a:rPr lang="en-US" dirty="0" smtClean="0"/>
              <a:t>This </a:t>
            </a:r>
            <a:r>
              <a:rPr lang="en-US" dirty="0"/>
              <a:t>may seem straightforward, but it also applies to any objects that are </a:t>
            </a:r>
            <a:r>
              <a:rPr lang="en-US" i="1" dirty="0"/>
              <a:t>indirectly</a:t>
            </a:r>
            <a:r>
              <a:rPr lang="en-US" dirty="0"/>
              <a:t> referred to by a static field. </a:t>
            </a:r>
            <a:endParaRPr lang="en-US" dirty="0" smtClean="0"/>
          </a:p>
          <a:p>
            <a:pPr fontAlgn="base"/>
            <a:r>
              <a:rPr lang="en-US" dirty="0" smtClean="0"/>
              <a:t>If </a:t>
            </a:r>
            <a:r>
              <a:rPr lang="en-US" dirty="0"/>
              <a:t>you don’t pay attention to indirect references then you may get an ever-increasing chain of object references building up. </a:t>
            </a:r>
            <a:endParaRPr lang="en-US" dirty="0" smtClean="0"/>
          </a:p>
          <a:p>
            <a:pPr fontAlgn="base"/>
            <a:r>
              <a:rPr lang="en-US" dirty="0" smtClean="0"/>
              <a:t>They </a:t>
            </a:r>
            <a:r>
              <a:rPr lang="en-US" dirty="0"/>
              <a:t>will hang around for ever because the root reference at the start of the chain is static.</a:t>
            </a:r>
          </a:p>
          <a:p>
            <a:pPr marL="0" indent="0">
              <a:buNone/>
            </a:pPr>
            <a:endParaRPr lang="en-IN" dirty="0" smtClean="0"/>
          </a:p>
          <a:p>
            <a:endParaRPr lang="en-IN" dirty="0"/>
          </a:p>
          <a:p>
            <a:pPr marL="0" indent="0">
              <a:buNone/>
            </a:pPr>
            <a:endParaRPr lang="en-IN" dirty="0" smtClean="0"/>
          </a:p>
          <a:p>
            <a:endParaRPr lang="en-IN" dirty="0"/>
          </a:p>
          <a:p>
            <a:endParaRPr lang="en-IN" dirty="0"/>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24186171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normAutofit lnSpcReduction="10000"/>
          </a:bodyPr>
          <a:lstStyle/>
          <a:p>
            <a:pPr fontAlgn="base"/>
            <a:r>
              <a:rPr lang="en-US" dirty="0"/>
              <a:t>Events and “lapsed listeners”</a:t>
            </a:r>
          </a:p>
          <a:p>
            <a:pPr fontAlgn="base"/>
            <a:r>
              <a:rPr lang="en-US" dirty="0"/>
              <a:t>The </a:t>
            </a:r>
            <a:r>
              <a:rPr lang="en-US" dirty="0" err="1"/>
              <a:t>.Net</a:t>
            </a:r>
            <a:r>
              <a:rPr lang="en-US" dirty="0"/>
              <a:t> event model is based on creating subscriptions to events, much like the code below:</a:t>
            </a:r>
          </a:p>
          <a:p>
            <a:pPr fontAlgn="base"/>
            <a:r>
              <a:rPr lang="en-US" dirty="0" err="1" smtClean="0"/>
              <a:t>obj.Changed</a:t>
            </a:r>
            <a:r>
              <a:rPr lang="en-US" dirty="0" smtClean="0"/>
              <a:t> </a:t>
            </a:r>
            <a:r>
              <a:rPr lang="en-US" dirty="0"/>
              <a:t>+= new </a:t>
            </a:r>
            <a:r>
              <a:rPr lang="en-US" dirty="0" err="1"/>
              <a:t>ChangedEventHandler</a:t>
            </a:r>
            <a:r>
              <a:rPr lang="en-US" dirty="0"/>
              <a:t>(sender</a:t>
            </a:r>
            <a:r>
              <a:rPr lang="en-US" dirty="0" smtClean="0"/>
              <a:t>);</a:t>
            </a:r>
          </a:p>
          <a:p>
            <a:pPr fontAlgn="base"/>
            <a:r>
              <a:rPr lang="en-US" dirty="0"/>
              <a:t>This causes the event publisher to maintain a reference to the subscriber. </a:t>
            </a:r>
            <a:endParaRPr lang="en-US" dirty="0" smtClean="0"/>
          </a:p>
          <a:p>
            <a:pPr fontAlgn="base"/>
            <a:r>
              <a:rPr lang="en-US" dirty="0" smtClean="0"/>
              <a:t>This </a:t>
            </a:r>
            <a:r>
              <a:rPr lang="en-US" dirty="0"/>
              <a:t>becomes a leak if the subscriber fails to explicitly unsubscribe from the publisher. </a:t>
            </a:r>
            <a:endParaRPr lang="en-US" dirty="0" smtClean="0"/>
          </a:p>
          <a:p>
            <a:pPr fontAlgn="base"/>
            <a:r>
              <a:rPr lang="en-US" dirty="0" smtClean="0"/>
              <a:t>The </a:t>
            </a:r>
            <a:r>
              <a:rPr lang="en-US" dirty="0"/>
              <a:t>subscriber object cannot be released and the publisher is left broadcasting to a “zombie” object that is no longer required.</a:t>
            </a:r>
            <a:endParaRPr lang="en-IN" dirty="0" smtClean="0"/>
          </a:p>
          <a:p>
            <a:endParaRPr lang="en-IN" dirty="0"/>
          </a:p>
          <a:p>
            <a:pPr marL="0" indent="0">
              <a:buNone/>
            </a:pPr>
            <a:endParaRPr lang="en-IN" dirty="0" smtClean="0"/>
          </a:p>
          <a:p>
            <a:endParaRPr lang="en-IN" dirty="0"/>
          </a:p>
          <a:p>
            <a:endParaRPr lang="en-IN" dirty="0"/>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25778983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normAutofit/>
          </a:bodyPr>
          <a:lstStyle/>
          <a:p>
            <a:pPr fontAlgn="base"/>
            <a:r>
              <a:rPr lang="en-US" dirty="0"/>
              <a:t>One solution to this problem is using a weak reference that allows the garbage collector to release the object while the application reference still exists</a:t>
            </a:r>
            <a:r>
              <a:rPr lang="en-US" dirty="0" smtClean="0"/>
              <a:t>.</a:t>
            </a:r>
          </a:p>
          <a:p>
            <a:pPr fontAlgn="base"/>
            <a:r>
              <a:rPr lang="en-US" dirty="0"/>
              <a:t>However, Microsoft recommend against using this as a default solution to memory management problems</a:t>
            </a:r>
            <a:r>
              <a:rPr lang="en-US" dirty="0" smtClean="0"/>
              <a:t>.</a:t>
            </a:r>
          </a:p>
          <a:p>
            <a:pPr fontAlgn="base"/>
            <a:r>
              <a:rPr lang="en-US" dirty="0" smtClean="0"/>
              <a:t>Ultimately</a:t>
            </a:r>
            <a:r>
              <a:rPr lang="en-US" dirty="0"/>
              <a:t>, more robust management of event subscriptions is the preferred approach to avoiding leaks through lapsed listeners.</a:t>
            </a:r>
            <a:endParaRPr lang="en-US" dirty="0" smtClean="0"/>
          </a:p>
          <a:p>
            <a:pPr fontAlgn="base"/>
            <a:endParaRPr lang="en-IN" dirty="0"/>
          </a:p>
          <a:p>
            <a:pPr marL="0" indent="0">
              <a:buNone/>
            </a:pPr>
            <a:endParaRPr lang="en-IN" dirty="0" smtClean="0"/>
          </a:p>
          <a:p>
            <a:endParaRPr lang="en-IN" dirty="0"/>
          </a:p>
          <a:p>
            <a:endParaRPr lang="en-IN" dirty="0"/>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14629879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normAutofit fontScale="92500" lnSpcReduction="20000"/>
          </a:bodyPr>
          <a:lstStyle/>
          <a:p>
            <a:pPr fontAlgn="base"/>
            <a:r>
              <a:rPr lang="en-US" dirty="0"/>
              <a:t>Incorrect or missing clean-up code</a:t>
            </a:r>
          </a:p>
          <a:p>
            <a:pPr fontAlgn="base"/>
            <a:r>
              <a:rPr lang="en-US" dirty="0"/>
              <a:t>The garbage collector doesn’t free </a:t>
            </a:r>
            <a:r>
              <a:rPr lang="en-US" dirty="0" err="1"/>
              <a:t>.Net</a:t>
            </a:r>
            <a:r>
              <a:rPr lang="en-US" dirty="0"/>
              <a:t> developers from the responsibility of cleaning up after themselves</a:t>
            </a:r>
            <a:r>
              <a:rPr lang="en-US" dirty="0" smtClean="0"/>
              <a:t>.</a:t>
            </a:r>
          </a:p>
          <a:p>
            <a:pPr fontAlgn="base"/>
            <a:r>
              <a:rPr lang="en-US" dirty="0" smtClean="0"/>
              <a:t>This </a:t>
            </a:r>
            <a:r>
              <a:rPr lang="en-US" dirty="0"/>
              <a:t>is what the IDisposable interface is for. </a:t>
            </a:r>
            <a:endParaRPr lang="en-US" dirty="0" smtClean="0"/>
          </a:p>
          <a:p>
            <a:pPr fontAlgn="base"/>
            <a:r>
              <a:rPr lang="en-US" dirty="0" smtClean="0"/>
              <a:t>If </a:t>
            </a:r>
            <a:r>
              <a:rPr lang="en-US" dirty="0"/>
              <a:t>it’s been implemented then it’s a signal that there’s something that needs to be cleaned up and it should always be called on completion</a:t>
            </a:r>
            <a:r>
              <a:rPr lang="en-US" dirty="0" smtClean="0"/>
              <a:t>.</a:t>
            </a:r>
          </a:p>
          <a:p>
            <a:pPr fontAlgn="base"/>
            <a:r>
              <a:rPr lang="en-US" dirty="0"/>
              <a:t>This is particularly the case for resources that run in the unmanaged heap where the garbage collector is not responsible for clean-up</a:t>
            </a:r>
            <a:r>
              <a:rPr lang="en-US" dirty="0" smtClean="0"/>
              <a:t>.</a:t>
            </a:r>
          </a:p>
          <a:p>
            <a:pPr fontAlgn="base"/>
            <a:r>
              <a:rPr lang="en-US" dirty="0" smtClean="0"/>
              <a:t>Any </a:t>
            </a:r>
            <a:r>
              <a:rPr lang="en-US" dirty="0"/>
              <a:t>resources that run outside of the </a:t>
            </a:r>
            <a:r>
              <a:rPr lang="en-US" dirty="0" err="1"/>
              <a:t>.Net</a:t>
            </a:r>
            <a:r>
              <a:rPr lang="en-US" dirty="0"/>
              <a:t> framework such as database connections, file handles and COM objects are unmanaged so must be disposed of explicitly.</a:t>
            </a:r>
          </a:p>
          <a:p>
            <a:pPr fontAlgn="base"/>
            <a:endParaRPr lang="en-IN" dirty="0"/>
          </a:p>
          <a:p>
            <a:pPr marL="0" indent="0">
              <a:buNone/>
            </a:pPr>
            <a:endParaRPr lang="en-IN" dirty="0" smtClean="0"/>
          </a:p>
          <a:p>
            <a:endParaRPr lang="en-IN" dirty="0"/>
          </a:p>
          <a:p>
            <a:endParaRPr lang="en-IN" dirty="0"/>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24621606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normAutofit/>
          </a:bodyPr>
          <a:lstStyle/>
          <a:p>
            <a:pPr fontAlgn="base"/>
            <a:r>
              <a:rPr lang="en-US" dirty="0"/>
              <a:t>It’s surprising how often developers forget to do this but it’s probably the single most important responsibility developers have in resource management. </a:t>
            </a:r>
            <a:endParaRPr lang="en-US" dirty="0" smtClean="0"/>
          </a:p>
          <a:p>
            <a:pPr fontAlgn="base"/>
            <a:r>
              <a:rPr lang="en-US" dirty="0" smtClean="0"/>
              <a:t>Any </a:t>
            </a:r>
            <a:r>
              <a:rPr lang="en-US" dirty="0"/>
              <a:t>application that uses unmanaged resources will drown at scale if the clean-up code isn’t being called properly.</a:t>
            </a:r>
            <a:endParaRPr lang="en-IN" dirty="0"/>
          </a:p>
          <a:p>
            <a:pPr marL="0" indent="0">
              <a:buNone/>
            </a:pPr>
            <a:endParaRPr lang="en-IN" dirty="0" smtClean="0"/>
          </a:p>
          <a:p>
            <a:endParaRPr lang="en-IN" dirty="0"/>
          </a:p>
          <a:p>
            <a:endParaRPr lang="en-IN" dirty="0"/>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5909664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normAutofit fontScale="92500"/>
          </a:bodyPr>
          <a:lstStyle/>
          <a:p>
            <a:pPr fontAlgn="base"/>
            <a:r>
              <a:rPr lang="en-US" dirty="0"/>
              <a:t>Dead threads</a:t>
            </a:r>
          </a:p>
          <a:p>
            <a:pPr fontAlgn="base"/>
            <a:r>
              <a:rPr lang="en-US" dirty="0"/>
              <a:t>Poor thread management can also be a source of leaks. </a:t>
            </a:r>
            <a:endParaRPr lang="en-US" dirty="0" smtClean="0"/>
          </a:p>
          <a:p>
            <a:pPr fontAlgn="base"/>
            <a:r>
              <a:rPr lang="en-US" dirty="0" smtClean="0"/>
              <a:t>The </a:t>
            </a:r>
            <a:r>
              <a:rPr lang="en-US" dirty="0"/>
              <a:t>garbage collector is not responsible for cleaning up the stack as any space reserved is automatically cleaned up when methods return. </a:t>
            </a:r>
            <a:endParaRPr lang="en-US" dirty="0" smtClean="0"/>
          </a:p>
          <a:p>
            <a:pPr fontAlgn="base"/>
            <a:r>
              <a:rPr lang="en-US" dirty="0" smtClean="0"/>
              <a:t>However</a:t>
            </a:r>
            <a:r>
              <a:rPr lang="en-US" dirty="0"/>
              <a:t>, you can cause Stack leaks through poor thread management. </a:t>
            </a:r>
            <a:endParaRPr lang="en-US" dirty="0" smtClean="0"/>
          </a:p>
          <a:p>
            <a:pPr fontAlgn="base"/>
            <a:r>
              <a:rPr lang="en-US" dirty="0" smtClean="0"/>
              <a:t>If </a:t>
            </a:r>
            <a:r>
              <a:rPr lang="en-US" dirty="0"/>
              <a:t>an application creates worker threads for background tasks and does not terminate them properly then the memory that is used by the thread is never released.</a:t>
            </a:r>
          </a:p>
          <a:p>
            <a:pPr marL="0" indent="0">
              <a:buNone/>
            </a:pPr>
            <a:endParaRPr lang="en-IN" dirty="0" smtClean="0"/>
          </a:p>
          <a:p>
            <a:endParaRPr lang="en-IN" dirty="0"/>
          </a:p>
          <a:p>
            <a:endParaRPr lang="en-IN" dirty="0"/>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19589375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normAutofit/>
          </a:bodyPr>
          <a:lstStyle/>
          <a:p>
            <a:r>
              <a:rPr lang="en-IN" dirty="0" smtClean="0"/>
              <a:t>Refer Code Thread Poor Management</a:t>
            </a:r>
          </a:p>
          <a:p>
            <a:r>
              <a:rPr lang="en-US" dirty="0"/>
              <a:t>With each iteration of the loop the Thread object reference is dropped but the actual managed thread remains</a:t>
            </a:r>
            <a:r>
              <a:rPr lang="en-US" dirty="0" smtClean="0"/>
              <a:t>.</a:t>
            </a:r>
          </a:p>
          <a:p>
            <a:r>
              <a:rPr lang="en-US" dirty="0" smtClean="0"/>
              <a:t>If </a:t>
            </a:r>
            <a:r>
              <a:rPr lang="en-US" dirty="0"/>
              <a:t>you track the memory usage for the application you’ll see it slowly moving up with each new thread as memory on the Stack fails to get released</a:t>
            </a:r>
            <a:r>
              <a:rPr lang="en-US" dirty="0" smtClean="0"/>
              <a:t>.</a:t>
            </a:r>
          </a:p>
          <a:p>
            <a:endParaRPr lang="en-IN" dirty="0"/>
          </a:p>
          <a:p>
            <a:endParaRPr lang="en-IN" dirty="0"/>
          </a:p>
          <a:p>
            <a:endParaRPr lang="en-IN" dirty="0"/>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10410202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normAutofit fontScale="77500" lnSpcReduction="20000"/>
          </a:bodyPr>
          <a:lstStyle/>
          <a:p>
            <a:pPr fontAlgn="base"/>
            <a:r>
              <a:rPr lang="en-IN" dirty="0"/>
              <a:t>Large object fragmentation</a:t>
            </a:r>
          </a:p>
          <a:p>
            <a:pPr fontAlgn="base"/>
            <a:r>
              <a:rPr lang="en-US" dirty="0" err="1"/>
              <a:t>.Net</a:t>
            </a:r>
            <a:r>
              <a:rPr lang="en-US" dirty="0"/>
              <a:t> manages memory in two main areas knows as heaps</a:t>
            </a:r>
            <a:r>
              <a:rPr lang="en-US" dirty="0" smtClean="0"/>
              <a:t>.</a:t>
            </a:r>
          </a:p>
          <a:p>
            <a:pPr fontAlgn="base"/>
            <a:r>
              <a:rPr lang="en-US" dirty="0" smtClean="0"/>
              <a:t>One </a:t>
            </a:r>
            <a:r>
              <a:rPr lang="en-US" dirty="0"/>
              <a:t>is reserved for small objects and is regularly compacted to ensure optimal memory usage</a:t>
            </a:r>
            <a:r>
              <a:rPr lang="en-US" dirty="0" smtClean="0"/>
              <a:t>.</a:t>
            </a:r>
          </a:p>
          <a:p>
            <a:pPr fontAlgn="base"/>
            <a:r>
              <a:rPr lang="en-US" dirty="0" smtClean="0"/>
              <a:t>If </a:t>
            </a:r>
            <a:r>
              <a:rPr lang="en-US" dirty="0"/>
              <a:t>an object is 85k or larger then it is allocated onto the “large” object heap. </a:t>
            </a:r>
            <a:endParaRPr lang="en-US" dirty="0" smtClean="0"/>
          </a:p>
          <a:p>
            <a:pPr fontAlgn="base"/>
            <a:r>
              <a:rPr lang="en-US" dirty="0" smtClean="0"/>
              <a:t>This </a:t>
            </a:r>
            <a:r>
              <a:rPr lang="en-US" dirty="0"/>
              <a:t>part of managed memory is not compacted automatically due to the cost of moving larger objects</a:t>
            </a:r>
            <a:r>
              <a:rPr lang="en-US" dirty="0" smtClean="0"/>
              <a:t>.</a:t>
            </a:r>
          </a:p>
          <a:p>
            <a:pPr fontAlgn="base"/>
            <a:r>
              <a:rPr lang="en-US" dirty="0" smtClean="0"/>
              <a:t>The </a:t>
            </a:r>
            <a:r>
              <a:rPr lang="en-US" dirty="0"/>
              <a:t>framework just adds objects to this memory wherever it finds some free space.</a:t>
            </a:r>
          </a:p>
          <a:p>
            <a:pPr fontAlgn="base"/>
            <a:r>
              <a:rPr lang="en-US" dirty="0"/>
              <a:t>As these larger objects are allocated and freed, gaps inevitably start to appear in the large object heap. </a:t>
            </a:r>
            <a:endParaRPr lang="en-US" dirty="0" smtClean="0"/>
          </a:p>
          <a:p>
            <a:pPr fontAlgn="base"/>
            <a:r>
              <a:rPr lang="en-US" dirty="0" smtClean="0"/>
              <a:t>Memory </a:t>
            </a:r>
            <a:r>
              <a:rPr lang="en-US" dirty="0"/>
              <a:t>use becomes much less efficient and under certain circumstances this can cause “out of memory” exceptions as the heap becomes hopelessly fragmented.</a:t>
            </a:r>
          </a:p>
          <a:p>
            <a:endParaRPr lang="en-IN" dirty="0"/>
          </a:p>
          <a:p>
            <a:endParaRPr lang="en-IN" dirty="0"/>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215829900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normAutofit/>
          </a:bodyPr>
          <a:lstStyle/>
          <a:p>
            <a:pPr fontAlgn="base"/>
            <a:r>
              <a:rPr lang="en-US" dirty="0"/>
              <a:t>This fragmentation depends very much on your usage pattern but the more extreme manifestations tend to be associated with long-running processes that make frequent updates to large memory objects. </a:t>
            </a:r>
            <a:endParaRPr lang="en-US" dirty="0" smtClean="0"/>
          </a:p>
          <a:p>
            <a:pPr fontAlgn="base"/>
            <a:r>
              <a:rPr lang="en-US" dirty="0" smtClean="0"/>
              <a:t>Recent </a:t>
            </a:r>
            <a:r>
              <a:rPr lang="en-US" dirty="0"/>
              <a:t>additions to the </a:t>
            </a:r>
            <a:r>
              <a:rPr lang="en-US" dirty="0" err="1"/>
              <a:t>.Net</a:t>
            </a:r>
            <a:r>
              <a:rPr lang="en-US" dirty="0"/>
              <a:t> framework allow you to initiate a clean-up of large heap fragmentation but it still remains the responsibility of the developer to be aware of memory allocation for large objects.</a:t>
            </a:r>
            <a:endParaRPr lang="en-IN" dirty="0"/>
          </a:p>
          <a:p>
            <a:endParaRPr lang="en-IN" dirty="0"/>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36429757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normAutofit fontScale="92500" lnSpcReduction="10000"/>
          </a:bodyPr>
          <a:lstStyle/>
          <a:p>
            <a:pPr fontAlgn="base"/>
            <a:r>
              <a:rPr lang="en-US" dirty="0"/>
              <a:t>Poor resource management</a:t>
            </a:r>
          </a:p>
          <a:p>
            <a:pPr fontAlgn="base"/>
            <a:r>
              <a:rPr lang="en-US" dirty="0"/>
              <a:t>Ultimately you have finite resources so you should get used to the discipline of only using memory when you have to. </a:t>
            </a:r>
            <a:endParaRPr lang="en-US" dirty="0" smtClean="0"/>
          </a:p>
          <a:p>
            <a:pPr fontAlgn="base"/>
            <a:r>
              <a:rPr lang="en-US" dirty="0" smtClean="0"/>
              <a:t>If </a:t>
            </a:r>
            <a:r>
              <a:rPr lang="en-US" dirty="0"/>
              <a:t>you hold onto a variable unnecessarily then you are preventing the garbage collector from freeing up memory as quickly as possible. </a:t>
            </a:r>
            <a:endParaRPr lang="en-US" dirty="0" smtClean="0"/>
          </a:p>
          <a:p>
            <a:pPr fontAlgn="base"/>
            <a:r>
              <a:rPr lang="en-US" dirty="0" smtClean="0"/>
              <a:t>It’s </a:t>
            </a:r>
            <a:r>
              <a:rPr lang="en-US" dirty="0"/>
              <a:t>one more item that has to be managed through the heap. </a:t>
            </a:r>
            <a:endParaRPr lang="en-US" dirty="0" smtClean="0"/>
          </a:p>
          <a:p>
            <a:pPr fontAlgn="base"/>
            <a:r>
              <a:rPr lang="en-US" dirty="0" smtClean="0"/>
              <a:t>This </a:t>
            </a:r>
            <a:r>
              <a:rPr lang="en-US" dirty="0"/>
              <a:t>may seem insignificant but it can start to make a difference if you hold on to too much unnecessary data through long-running operations.</a:t>
            </a:r>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2206007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A generation 0 and a generation 1 GC.</a:t>
            </a:r>
            <a:endParaRPr lang="en-IN" dirty="0"/>
          </a:p>
        </p:txBody>
      </p:sp>
      <p:sp>
        <p:nvSpPr>
          <p:cNvPr id="4" name="AutoShape 2" descr="Figure 1: A gen 0 GC and a gen 1 G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295400"/>
            <a:ext cx="5133975" cy="5353050"/>
          </a:xfrm>
          <a:prstGeom prst="rect">
            <a:avLst/>
          </a:prstGeom>
        </p:spPr>
      </p:pic>
    </p:spTree>
    <p:extLst>
      <p:ext uri="{BB962C8B-B14F-4D97-AF65-F5344CB8AC3E}">
        <p14:creationId xmlns:p14="http://schemas.microsoft.com/office/powerpoint/2010/main" val="311141810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2"/>
          </p:nvPr>
        </p:nvSpPr>
        <p:spPr/>
        <p:txBody>
          <a:bodyPr>
            <a:normAutofit fontScale="92500" lnSpcReduction="10000"/>
          </a:bodyPr>
          <a:lstStyle/>
          <a:p>
            <a:pPr fontAlgn="base"/>
            <a:r>
              <a:rPr lang="en-US" dirty="0"/>
              <a:t>Poor resource management</a:t>
            </a:r>
          </a:p>
          <a:p>
            <a:pPr fontAlgn="base"/>
            <a:r>
              <a:rPr lang="en-US" dirty="0"/>
              <a:t>Poorly designed applications inevitably have larger memory footprints than is strictly necessary. </a:t>
            </a:r>
            <a:endParaRPr lang="en-US" dirty="0" smtClean="0"/>
          </a:p>
          <a:p>
            <a:pPr fontAlgn="base"/>
            <a:r>
              <a:rPr lang="en-US" dirty="0" smtClean="0"/>
              <a:t>State </a:t>
            </a:r>
            <a:r>
              <a:rPr lang="en-US" dirty="0"/>
              <a:t>buckets such as session caches encourage developers to create unnecessary and long-lived memory dumps</a:t>
            </a:r>
            <a:r>
              <a:rPr lang="en-US" dirty="0" smtClean="0"/>
              <a:t>.</a:t>
            </a:r>
          </a:p>
          <a:p>
            <a:pPr fontAlgn="base"/>
            <a:r>
              <a:rPr lang="en-US" dirty="0" smtClean="0"/>
              <a:t>Over-aggressive </a:t>
            </a:r>
            <a:r>
              <a:rPr lang="en-US" dirty="0"/>
              <a:t>caching can start to resemble to symptoms of a memory leak</a:t>
            </a:r>
            <a:r>
              <a:rPr lang="en-US" dirty="0" smtClean="0"/>
              <a:t>.</a:t>
            </a:r>
          </a:p>
          <a:p>
            <a:pPr fontAlgn="base"/>
            <a:r>
              <a:rPr lang="en-US" dirty="0" smtClean="0"/>
              <a:t>Although </a:t>
            </a:r>
            <a:r>
              <a:rPr lang="en-US" dirty="0"/>
              <a:t>the details of memory management may be largely hidden from developers, they still have a responsibility to protect finite memory resources and code as efficiently as possible.</a:t>
            </a:r>
          </a:p>
        </p:txBody>
      </p:sp>
      <p:sp>
        <p:nvSpPr>
          <p:cNvPr id="4" name="Title 3"/>
          <p:cNvSpPr>
            <a:spLocks noGrp="1"/>
          </p:cNvSpPr>
          <p:nvPr>
            <p:ph type="title"/>
          </p:nvPr>
        </p:nvSpPr>
        <p:spPr/>
        <p:txBody>
          <a:bodyPr/>
          <a:lstStyle/>
          <a:p>
            <a:r>
              <a:rPr lang="en-IN" dirty="0"/>
              <a:t>Leaking </a:t>
            </a:r>
            <a:r>
              <a:rPr lang="en-IN" dirty="0" smtClean="0"/>
              <a:t>Memory</a:t>
            </a:r>
            <a:r>
              <a:rPr lang="en-IN" dirty="0"/>
              <a:t/>
            </a:r>
            <a:br>
              <a:rPr lang="en-IN" dirty="0"/>
            </a:br>
            <a:endParaRPr lang="en-IN" dirty="0"/>
          </a:p>
        </p:txBody>
      </p:sp>
    </p:spTree>
    <p:extLst>
      <p:ext uri="{BB962C8B-B14F-4D97-AF65-F5344CB8AC3E}">
        <p14:creationId xmlns:p14="http://schemas.microsoft.com/office/powerpoint/2010/main" val="6651491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b="1" dirty="0"/>
              <a:t>1. Detect a Memory Leak problem with the Diagnostic Tool Window</a:t>
            </a:r>
          </a:p>
          <a:p>
            <a:pPr fontAlgn="base"/>
            <a:r>
              <a:rPr lang="en-US" dirty="0"/>
              <a:t>If you go to </a:t>
            </a:r>
            <a:r>
              <a:rPr lang="en-US" b="1" dirty="0"/>
              <a:t>Debug </a:t>
            </a:r>
            <a:r>
              <a:rPr lang="en-US" dirty="0"/>
              <a:t>| </a:t>
            </a:r>
            <a:r>
              <a:rPr lang="en-US" b="1" dirty="0"/>
              <a:t>Windows </a:t>
            </a:r>
            <a:r>
              <a:rPr lang="en-US" dirty="0"/>
              <a:t>| </a:t>
            </a:r>
            <a:r>
              <a:rPr lang="en-US" b="1" dirty="0"/>
              <a:t>Show Diagnostic Tools</a:t>
            </a:r>
            <a:r>
              <a:rPr lang="en-US" dirty="0"/>
              <a:t>, you’ll see this window. If you’re like me, you probably saw this tool window after installing Visual Studio, closed it immediately, and never thought of it again. The Diagnostic Tools Window can be quite useful though. It can easily help you detect 2 problems: </a:t>
            </a:r>
            <a:r>
              <a:rPr lang="en-US" b="1" dirty="0"/>
              <a:t>Memory Leaks</a:t>
            </a:r>
            <a:r>
              <a:rPr lang="en-US" dirty="0"/>
              <a:t> and </a:t>
            </a:r>
            <a:r>
              <a:rPr lang="en-US" b="1" dirty="0"/>
              <a:t>GC Pressure</a:t>
            </a:r>
            <a:r>
              <a:rPr lang="en-US" dirty="0"/>
              <a:t>.</a:t>
            </a:r>
          </a:p>
          <a:p>
            <a:pPr fontAlgn="base"/>
            <a:r>
              <a:rPr lang="en-US" dirty="0"/>
              <a:t>When you have Memory Leaks, the Process Memory graph looks like this:</a:t>
            </a:r>
          </a:p>
          <a:p>
            <a:endParaRPr lang="en-IN" dirty="0"/>
          </a:p>
        </p:txBody>
      </p:sp>
      <p:sp>
        <p:nvSpPr>
          <p:cNvPr id="3" name="Title 2"/>
          <p:cNvSpPr>
            <a:spLocks noGrp="1"/>
          </p:cNvSpPr>
          <p:nvPr>
            <p:ph type="title"/>
          </p:nvPr>
        </p:nvSpPr>
        <p:spPr/>
        <p:txBody>
          <a:bodyPr/>
          <a:lstStyle/>
          <a:p>
            <a:r>
              <a:rPr lang="en-IN" dirty="0" smtClean="0"/>
              <a:t>Leak Detection Tool</a:t>
            </a:r>
            <a:endParaRPr lang="en-IN" dirty="0"/>
          </a:p>
        </p:txBody>
      </p:sp>
    </p:spTree>
    <p:extLst>
      <p:ext uri="{BB962C8B-B14F-4D97-AF65-F5344CB8AC3E}">
        <p14:creationId xmlns:p14="http://schemas.microsoft.com/office/powerpoint/2010/main" val="32356263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Leak Detection Tool</a:t>
            </a:r>
            <a:endParaRPr lang="en-IN" dirty="0"/>
          </a:p>
        </p:txBody>
      </p:sp>
      <p:pic>
        <p:nvPicPr>
          <p:cNvPr id="1026" name="Picture 2" descr="https://i0.wp.com/michaelscodingspot.com/wp-content/uploads/2018/12/diagnostics-window-memory-leak.jpg?fit=1024%2C186&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848600" cy="17716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0600" y="3810000"/>
            <a:ext cx="7848600" cy="646331"/>
          </a:xfrm>
          <a:prstGeom prst="rect">
            <a:avLst/>
          </a:prstGeom>
          <a:noFill/>
        </p:spPr>
        <p:txBody>
          <a:bodyPr wrap="square" rtlCol="0">
            <a:spAutoFit/>
          </a:bodyPr>
          <a:lstStyle/>
          <a:p>
            <a:r>
              <a:rPr lang="en-US" dirty="0"/>
              <a:t>You can see with the yellow lines coming from the top that the GC is trying to free memory, but it still keeps rising.</a:t>
            </a:r>
            <a:endParaRPr lang="en-IN" dirty="0"/>
          </a:p>
        </p:txBody>
      </p:sp>
    </p:spTree>
    <p:extLst>
      <p:ext uri="{BB962C8B-B14F-4D97-AF65-F5344CB8AC3E}">
        <p14:creationId xmlns:p14="http://schemas.microsoft.com/office/powerpoint/2010/main" val="25075441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Leak Detection Tool</a:t>
            </a:r>
            <a:endParaRPr lang="en-IN" dirty="0"/>
          </a:p>
        </p:txBody>
      </p:sp>
      <p:sp>
        <p:nvSpPr>
          <p:cNvPr id="5" name="TextBox 4"/>
          <p:cNvSpPr txBox="1"/>
          <p:nvPr/>
        </p:nvSpPr>
        <p:spPr>
          <a:xfrm>
            <a:off x="550944" y="3789872"/>
            <a:ext cx="8115352" cy="923330"/>
          </a:xfrm>
          <a:prstGeom prst="rect">
            <a:avLst/>
          </a:prstGeom>
          <a:noFill/>
        </p:spPr>
        <p:txBody>
          <a:bodyPr wrap="square" rtlCol="0">
            <a:spAutoFit/>
          </a:bodyPr>
          <a:lstStyle/>
          <a:p>
            <a:r>
              <a:rPr lang="en-US" b="1" dirty="0"/>
              <a:t>GC Pressure</a:t>
            </a:r>
            <a:r>
              <a:rPr lang="en-US" dirty="0"/>
              <a:t> is when you are creating new objects and disposing of them too quickly for the garbage collector to keep up. As you see in the picture, the memory is close to its limit and the GC bursts are very frequent.</a:t>
            </a:r>
            <a:endParaRPr lang="en-IN" dirty="0"/>
          </a:p>
        </p:txBody>
      </p:sp>
      <p:pic>
        <p:nvPicPr>
          <p:cNvPr id="6" name="Picture 4" descr="https://i1.wp.com/michaelscodingspot.com/wp-content/uploads/2018/12/diagnostics-window-gc-pressure.jpg?fit=1024%2C152&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8676360" cy="14478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 y="1342425"/>
            <a:ext cx="7648248" cy="369332"/>
          </a:xfrm>
          <a:prstGeom prst="rect">
            <a:avLst/>
          </a:prstGeom>
          <a:noFill/>
        </p:spPr>
        <p:txBody>
          <a:bodyPr wrap="none" rtlCol="0">
            <a:spAutoFit/>
          </a:bodyPr>
          <a:lstStyle/>
          <a:p>
            <a:r>
              <a:rPr lang="en-US" dirty="0"/>
              <a:t>When you have </a:t>
            </a:r>
            <a:r>
              <a:rPr lang="en-US" b="1" dirty="0"/>
              <a:t>GC Pressure</a:t>
            </a:r>
            <a:r>
              <a:rPr lang="en-US" dirty="0"/>
              <a:t>, the Process Memory graph looks like this:</a:t>
            </a:r>
            <a:endParaRPr lang="en-IN" dirty="0"/>
          </a:p>
        </p:txBody>
      </p:sp>
    </p:spTree>
    <p:extLst>
      <p:ext uri="{BB962C8B-B14F-4D97-AF65-F5344CB8AC3E}">
        <p14:creationId xmlns:p14="http://schemas.microsoft.com/office/powerpoint/2010/main" val="292051122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Leak Detection Tool</a:t>
            </a:r>
            <a:endParaRPr lang="en-IN" dirty="0"/>
          </a:p>
        </p:txBody>
      </p:sp>
      <p:sp>
        <p:nvSpPr>
          <p:cNvPr id="2" name="TextBox 1"/>
          <p:cNvSpPr txBox="1"/>
          <p:nvPr/>
        </p:nvSpPr>
        <p:spPr>
          <a:xfrm>
            <a:off x="701615" y="1321876"/>
            <a:ext cx="8213785" cy="1754326"/>
          </a:xfrm>
          <a:prstGeom prst="rect">
            <a:avLst/>
          </a:prstGeom>
          <a:noFill/>
        </p:spPr>
        <p:txBody>
          <a:bodyPr wrap="square" rtlCol="0">
            <a:spAutoFit/>
          </a:bodyPr>
          <a:lstStyle/>
          <a:p>
            <a:pPr fontAlgn="base"/>
            <a:r>
              <a:rPr lang="en-US" b="1" dirty="0"/>
              <a:t> Detect Memory Leak problems with the Task Manager, Process Explorer or </a:t>
            </a:r>
            <a:r>
              <a:rPr lang="en-US" b="1" dirty="0" err="1" smtClean="0"/>
              <a:t>PerfMon</a:t>
            </a:r>
            <a:endParaRPr lang="en-US" b="1" dirty="0" smtClean="0"/>
          </a:p>
          <a:p>
            <a:pPr fontAlgn="base"/>
            <a:r>
              <a:rPr lang="en-US" dirty="0"/>
              <a:t>The second easiest way to detect major memory leak problems is with the </a:t>
            </a:r>
            <a:r>
              <a:rPr lang="en-US" b="1" dirty="0"/>
              <a:t>Task Manager</a:t>
            </a:r>
            <a:r>
              <a:rPr lang="en-US" dirty="0"/>
              <a:t> or Process Explorer (from </a:t>
            </a:r>
            <a:r>
              <a:rPr lang="en-US" dirty="0" err="1"/>
              <a:t>SysInternals</a:t>
            </a:r>
            <a:r>
              <a:rPr lang="en-US" dirty="0"/>
              <a:t>). These tools can show the amount of memory your process uses. If it consistently increases over time, you probably have a memory leak.</a:t>
            </a:r>
            <a:endParaRPr lang="en-US" b="1" dirty="0"/>
          </a:p>
        </p:txBody>
      </p:sp>
      <p:pic>
        <p:nvPicPr>
          <p:cNvPr id="2050" name="Picture 2" descr="task manager memory measu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196" y="3171227"/>
            <a:ext cx="8194803"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4470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Leak Detection Tool</a:t>
            </a:r>
            <a:endParaRPr lang="en-IN" dirty="0"/>
          </a:p>
        </p:txBody>
      </p:sp>
      <p:sp>
        <p:nvSpPr>
          <p:cNvPr id="2" name="TextBox 1"/>
          <p:cNvSpPr txBox="1"/>
          <p:nvPr/>
        </p:nvSpPr>
        <p:spPr>
          <a:xfrm>
            <a:off x="701615" y="1321876"/>
            <a:ext cx="8213785" cy="923330"/>
          </a:xfrm>
          <a:prstGeom prst="rect">
            <a:avLst/>
          </a:prstGeom>
          <a:noFill/>
        </p:spPr>
        <p:txBody>
          <a:bodyPr wrap="square" rtlCol="0">
            <a:spAutoFit/>
          </a:bodyPr>
          <a:lstStyle/>
          <a:p>
            <a:pPr fontAlgn="base"/>
            <a:r>
              <a:rPr lang="en-US" b="1" dirty="0"/>
              <a:t> </a:t>
            </a:r>
            <a:r>
              <a:rPr lang="en-US" b="1" dirty="0" err="1"/>
              <a:t>PerfMon</a:t>
            </a:r>
            <a:r>
              <a:rPr lang="en-US" dirty="0"/>
              <a:t> is a bit </a:t>
            </a:r>
            <a:r>
              <a:rPr lang="en-US" u="sng" dirty="0"/>
              <a:t>harder to use</a:t>
            </a:r>
            <a:r>
              <a:rPr lang="en-US" dirty="0"/>
              <a:t> but can show a nice graph of your memory usage over time. Here’s a graph of my application that endlessly allocates memory without freeing it. I’m using the </a:t>
            </a:r>
            <a:r>
              <a:rPr lang="en-US" b="1" dirty="0"/>
              <a:t>Process</a:t>
            </a:r>
            <a:r>
              <a:rPr lang="en-US" dirty="0"/>
              <a:t> | </a:t>
            </a:r>
            <a:r>
              <a:rPr lang="en-US" b="1" dirty="0"/>
              <a:t>Private Bytes</a:t>
            </a:r>
            <a:r>
              <a:rPr lang="en-US" dirty="0"/>
              <a:t> counter.</a:t>
            </a:r>
            <a:endParaRPr lang="en-US" b="1" dirty="0"/>
          </a:p>
        </p:txBody>
      </p:sp>
      <p:pic>
        <p:nvPicPr>
          <p:cNvPr id="4098" name="Picture 2" descr="Perfmon private bytes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75" y="2743200"/>
            <a:ext cx="8077200" cy="295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9185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Leak Detection Tool</a:t>
            </a:r>
            <a:endParaRPr lang="en-IN" dirty="0"/>
          </a:p>
        </p:txBody>
      </p:sp>
      <p:sp>
        <p:nvSpPr>
          <p:cNvPr id="2" name="TextBox 1"/>
          <p:cNvSpPr txBox="1"/>
          <p:nvPr/>
        </p:nvSpPr>
        <p:spPr>
          <a:xfrm>
            <a:off x="304801" y="1321876"/>
            <a:ext cx="8610600" cy="5355312"/>
          </a:xfrm>
          <a:prstGeom prst="rect">
            <a:avLst/>
          </a:prstGeom>
          <a:noFill/>
        </p:spPr>
        <p:txBody>
          <a:bodyPr wrap="square" rtlCol="0">
            <a:spAutoFit/>
          </a:bodyPr>
          <a:lstStyle/>
          <a:p>
            <a:pPr marL="285750" indent="-285750" fontAlgn="base">
              <a:buFont typeface="Arial" panose="020B0604020202020204" pitchFamily="34" charset="0"/>
              <a:buChar char="•"/>
            </a:pPr>
            <a:r>
              <a:rPr lang="en-US" b="1" dirty="0"/>
              <a:t> Use a memory profiler to detect memory </a:t>
            </a:r>
            <a:r>
              <a:rPr lang="en-US" b="1" dirty="0" smtClean="0"/>
              <a:t>leaks</a:t>
            </a:r>
          </a:p>
          <a:p>
            <a:pPr marL="285750" indent="-285750" fontAlgn="base">
              <a:buFont typeface="Arial" panose="020B0604020202020204" pitchFamily="34" charset="0"/>
              <a:buChar char="•"/>
            </a:pPr>
            <a:endParaRPr lang="en-US" b="1" dirty="0"/>
          </a:p>
          <a:p>
            <a:pPr marL="285750" indent="-285750" fontAlgn="base">
              <a:buFont typeface="Arial" panose="020B0604020202020204" pitchFamily="34" charset="0"/>
              <a:buChar char="•"/>
            </a:pPr>
            <a:r>
              <a:rPr lang="en-US" dirty="0" smtClean="0"/>
              <a:t>The </a:t>
            </a:r>
            <a:r>
              <a:rPr lang="en-US" dirty="0"/>
              <a:t>quickest and most useful profiling technique is to compare 2 snapshots where the memory should return to the same state. </a:t>
            </a:r>
            <a:endParaRPr lang="en-US" dirty="0" smtClean="0"/>
          </a:p>
          <a:p>
            <a:pPr marL="285750" indent="-285750" fontAlgn="base">
              <a:buFont typeface="Arial" panose="020B0604020202020204" pitchFamily="34" charset="0"/>
              <a:buChar char="•"/>
            </a:pPr>
            <a:r>
              <a:rPr lang="en-US" dirty="0" smtClean="0"/>
              <a:t>The </a:t>
            </a:r>
            <a:r>
              <a:rPr lang="en-US" dirty="0"/>
              <a:t>first snapshot is taken </a:t>
            </a:r>
            <a:r>
              <a:rPr lang="en-US" b="1" dirty="0"/>
              <a:t>before</a:t>
            </a:r>
            <a:r>
              <a:rPr lang="en-US" dirty="0"/>
              <a:t> an operation, and another snapshot is taken </a:t>
            </a:r>
            <a:r>
              <a:rPr lang="en-US" b="1" dirty="0"/>
              <a:t>after</a:t>
            </a:r>
            <a:r>
              <a:rPr lang="en-US" dirty="0"/>
              <a:t> the operation. </a:t>
            </a:r>
            <a:endParaRPr lang="en-US" dirty="0" smtClean="0"/>
          </a:p>
          <a:p>
            <a:pPr fontAlgn="base"/>
            <a:r>
              <a:rPr lang="en-US" dirty="0" smtClean="0"/>
              <a:t>The </a:t>
            </a:r>
            <a:r>
              <a:rPr lang="en-US" dirty="0"/>
              <a:t>exact steps are:</a:t>
            </a:r>
          </a:p>
          <a:p>
            <a:pPr marL="285750" indent="-285750" fontAlgn="base">
              <a:buFont typeface="Arial" panose="020B0604020202020204" pitchFamily="34" charset="0"/>
              <a:buChar char="•"/>
            </a:pPr>
            <a:r>
              <a:rPr lang="en-US" dirty="0"/>
              <a:t>Start with some kind of </a:t>
            </a:r>
            <a:r>
              <a:rPr lang="en-US" b="1" dirty="0"/>
              <a:t>Idle state</a:t>
            </a:r>
            <a:r>
              <a:rPr lang="en-US" dirty="0"/>
              <a:t> in your application. This could be the </a:t>
            </a:r>
            <a:r>
              <a:rPr lang="en-US" i="1" dirty="0"/>
              <a:t>Main Menu</a:t>
            </a:r>
            <a:r>
              <a:rPr lang="en-US" dirty="0"/>
              <a:t> or something similar.</a:t>
            </a:r>
          </a:p>
          <a:p>
            <a:pPr marL="285750" indent="-285750" fontAlgn="base">
              <a:buFont typeface="Arial" panose="020B0604020202020204" pitchFamily="34" charset="0"/>
              <a:buChar char="•"/>
            </a:pPr>
            <a:r>
              <a:rPr lang="en-US" dirty="0"/>
              <a:t>Take a snapshot with the Memory profiler by attaching-to-process or </a:t>
            </a:r>
            <a:r>
              <a:rPr lang="en-US" u="sng" dirty="0"/>
              <a:t>saving a Dump</a:t>
            </a:r>
            <a:r>
              <a:rPr lang="en-US" dirty="0"/>
              <a:t>.</a:t>
            </a:r>
          </a:p>
          <a:p>
            <a:pPr marL="285750" indent="-285750" fontAlgn="base">
              <a:buFont typeface="Arial" panose="020B0604020202020204" pitchFamily="34" charset="0"/>
              <a:buChar char="•"/>
            </a:pPr>
            <a:r>
              <a:rPr lang="en-US" dirty="0"/>
              <a:t>Run an operation where you suspect a memory leak is created. Return to the </a:t>
            </a:r>
            <a:r>
              <a:rPr lang="en-US" i="1" dirty="0"/>
              <a:t>Idle state</a:t>
            </a:r>
            <a:r>
              <a:rPr lang="en-US" dirty="0"/>
              <a:t> at the end of it.</a:t>
            </a:r>
          </a:p>
          <a:p>
            <a:pPr marL="285750" indent="-285750" fontAlgn="base">
              <a:buFont typeface="Arial" panose="020B0604020202020204" pitchFamily="34" charset="0"/>
              <a:buChar char="•"/>
            </a:pPr>
            <a:r>
              <a:rPr lang="en-US" dirty="0"/>
              <a:t>Take a second snapshot.</a:t>
            </a:r>
          </a:p>
          <a:p>
            <a:pPr marL="285750" indent="-285750" fontAlgn="base">
              <a:buFont typeface="Arial" panose="020B0604020202020204" pitchFamily="34" charset="0"/>
              <a:buChar char="•"/>
            </a:pPr>
            <a:r>
              <a:rPr lang="en-US" dirty="0"/>
              <a:t>Compare both snapshots with your memory profiler.</a:t>
            </a:r>
          </a:p>
          <a:p>
            <a:pPr marL="285750" indent="-285750" fontAlgn="base">
              <a:buFont typeface="Arial" panose="020B0604020202020204" pitchFamily="34" charset="0"/>
              <a:buChar char="•"/>
            </a:pPr>
            <a:r>
              <a:rPr lang="en-US" dirty="0"/>
              <a:t>Investigate the New-Created-Instances, they are probably memory leaks. Examine the “path to GC Root” and try to understand why those objects weren’t freed.</a:t>
            </a:r>
          </a:p>
          <a:p>
            <a:pPr marL="285750" indent="-285750" fontAlgn="base">
              <a:buFont typeface="Arial" panose="020B0604020202020204" pitchFamily="34" charset="0"/>
              <a:buChar char="•"/>
            </a:pPr>
            <a:endParaRPr lang="en-US" b="1" dirty="0"/>
          </a:p>
        </p:txBody>
      </p:sp>
    </p:spTree>
    <p:extLst>
      <p:ext uri="{BB962C8B-B14F-4D97-AF65-F5344CB8AC3E}">
        <p14:creationId xmlns:p14="http://schemas.microsoft.com/office/powerpoint/2010/main" val="19947145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Leak Detection Tool</a:t>
            </a:r>
            <a:endParaRPr lang="en-IN" dirty="0"/>
          </a:p>
        </p:txBody>
      </p:sp>
      <p:sp>
        <p:nvSpPr>
          <p:cNvPr id="2" name="TextBox 1"/>
          <p:cNvSpPr txBox="1"/>
          <p:nvPr/>
        </p:nvSpPr>
        <p:spPr>
          <a:xfrm>
            <a:off x="304801" y="1321876"/>
            <a:ext cx="8610600" cy="5355312"/>
          </a:xfrm>
          <a:prstGeom prst="rect">
            <a:avLst/>
          </a:prstGeom>
          <a:noFill/>
        </p:spPr>
        <p:txBody>
          <a:bodyPr wrap="square" rtlCol="0">
            <a:spAutoFit/>
          </a:bodyPr>
          <a:lstStyle/>
          <a:p>
            <a:pPr marL="285750" indent="-285750" fontAlgn="base">
              <a:buFont typeface="Arial" panose="020B0604020202020204" pitchFamily="34" charset="0"/>
              <a:buChar char="•"/>
            </a:pPr>
            <a:r>
              <a:rPr lang="en-US" b="1" dirty="0"/>
              <a:t> </a:t>
            </a:r>
            <a:r>
              <a:rPr lang="en-US" b="1" dirty="0" smtClean="0"/>
              <a:t>Add Telemetry from Code</a:t>
            </a:r>
          </a:p>
          <a:p>
            <a:pPr marL="285750" indent="-285750" fontAlgn="base">
              <a:buFont typeface="Arial" panose="020B0604020202020204" pitchFamily="34" charset="0"/>
              <a:buChar char="•"/>
            </a:pPr>
            <a:endParaRPr lang="en-US" b="1" dirty="0"/>
          </a:p>
          <a:p>
            <a:pPr fontAlgn="base" latinLnBrk="1"/>
            <a:r>
              <a:rPr lang="en-IN" dirty="0" err="1"/>
              <a:t>PerformanceCounter</a:t>
            </a:r>
            <a:r>
              <a:rPr lang="en-IN" dirty="0"/>
              <a:t> ctr1 = </a:t>
            </a:r>
            <a:r>
              <a:rPr lang="en-IN" b="1" dirty="0"/>
              <a:t>new</a:t>
            </a:r>
            <a:r>
              <a:rPr lang="en-IN" dirty="0"/>
              <a:t> </a:t>
            </a:r>
            <a:r>
              <a:rPr lang="en-IN" dirty="0" err="1"/>
              <a:t>PerformanceCounter</a:t>
            </a:r>
            <a:r>
              <a:rPr lang="en-IN" dirty="0"/>
              <a:t>("Process", "Private Bytes", </a:t>
            </a:r>
            <a:r>
              <a:rPr lang="en-IN" dirty="0" err="1"/>
              <a:t>Process.GetCurrentProcess</a:t>
            </a:r>
            <a:r>
              <a:rPr lang="en-IN" dirty="0"/>
              <a:t>().</a:t>
            </a:r>
            <a:r>
              <a:rPr lang="en-IN" dirty="0" err="1"/>
              <a:t>ProcessName</a:t>
            </a:r>
            <a:r>
              <a:rPr lang="en-IN" dirty="0"/>
              <a:t>);</a:t>
            </a:r>
          </a:p>
          <a:p>
            <a:pPr fontAlgn="base" latinLnBrk="1"/>
            <a:r>
              <a:rPr lang="en-IN" dirty="0" err="1"/>
              <a:t>PerformanceCounter</a:t>
            </a:r>
            <a:r>
              <a:rPr lang="en-IN" dirty="0"/>
              <a:t> ctr2 = </a:t>
            </a:r>
            <a:r>
              <a:rPr lang="en-IN" b="1" dirty="0"/>
              <a:t>new</a:t>
            </a:r>
            <a:r>
              <a:rPr lang="en-IN" dirty="0"/>
              <a:t> </a:t>
            </a:r>
            <a:r>
              <a:rPr lang="en-IN" dirty="0" err="1"/>
              <a:t>PerformanceCounter</a:t>
            </a:r>
            <a:r>
              <a:rPr lang="en-IN" dirty="0"/>
              <a:t>(".NET CLR Memory", "# Gen 0 Collections", </a:t>
            </a:r>
            <a:r>
              <a:rPr lang="en-IN" dirty="0" err="1"/>
              <a:t>Process.GetCurrentProcess</a:t>
            </a:r>
            <a:r>
              <a:rPr lang="en-IN" dirty="0"/>
              <a:t>().</a:t>
            </a:r>
            <a:r>
              <a:rPr lang="en-IN" dirty="0" err="1"/>
              <a:t>ProcessName</a:t>
            </a:r>
            <a:r>
              <a:rPr lang="en-IN" dirty="0"/>
              <a:t>);</a:t>
            </a:r>
          </a:p>
          <a:p>
            <a:pPr fontAlgn="base" latinLnBrk="1"/>
            <a:r>
              <a:rPr lang="en-IN" dirty="0" err="1"/>
              <a:t>PerformanceCounter</a:t>
            </a:r>
            <a:r>
              <a:rPr lang="en-IN" dirty="0"/>
              <a:t> ctr3 = </a:t>
            </a:r>
            <a:r>
              <a:rPr lang="en-IN" b="1" dirty="0"/>
              <a:t>new</a:t>
            </a:r>
            <a:r>
              <a:rPr lang="en-IN" dirty="0"/>
              <a:t> </a:t>
            </a:r>
            <a:r>
              <a:rPr lang="en-IN" dirty="0" err="1"/>
              <a:t>PerformanceCounter</a:t>
            </a:r>
            <a:r>
              <a:rPr lang="en-IN" dirty="0"/>
              <a:t>(".NET CLR Memory", "# Gen 1 Collections", </a:t>
            </a:r>
            <a:r>
              <a:rPr lang="en-IN" dirty="0" err="1"/>
              <a:t>Process.GetCurrentProcess</a:t>
            </a:r>
            <a:r>
              <a:rPr lang="en-IN" dirty="0"/>
              <a:t>().</a:t>
            </a:r>
            <a:r>
              <a:rPr lang="en-IN" dirty="0" err="1"/>
              <a:t>ProcessName</a:t>
            </a:r>
            <a:r>
              <a:rPr lang="en-IN" dirty="0"/>
              <a:t>);</a:t>
            </a:r>
          </a:p>
          <a:p>
            <a:pPr fontAlgn="base" latinLnBrk="1"/>
            <a:r>
              <a:rPr lang="en-IN" dirty="0" err="1"/>
              <a:t>PerformanceCounter</a:t>
            </a:r>
            <a:r>
              <a:rPr lang="en-IN" dirty="0"/>
              <a:t> ctr4 = </a:t>
            </a:r>
            <a:r>
              <a:rPr lang="en-IN" b="1" dirty="0"/>
              <a:t>new</a:t>
            </a:r>
            <a:r>
              <a:rPr lang="en-IN" dirty="0"/>
              <a:t> </a:t>
            </a:r>
            <a:r>
              <a:rPr lang="en-IN" dirty="0" err="1"/>
              <a:t>PerformanceCounter</a:t>
            </a:r>
            <a:r>
              <a:rPr lang="en-IN" dirty="0"/>
              <a:t>(".NET CLR Memory", "# Gen 2 Collections", </a:t>
            </a:r>
            <a:r>
              <a:rPr lang="en-IN" dirty="0" err="1"/>
              <a:t>Process.GetCurrentProcess</a:t>
            </a:r>
            <a:r>
              <a:rPr lang="en-IN" dirty="0"/>
              <a:t>().</a:t>
            </a:r>
            <a:r>
              <a:rPr lang="en-IN" dirty="0" err="1"/>
              <a:t>ProcessName</a:t>
            </a:r>
            <a:r>
              <a:rPr lang="en-IN" dirty="0"/>
              <a:t>);</a:t>
            </a:r>
          </a:p>
          <a:p>
            <a:pPr fontAlgn="base" latinLnBrk="1"/>
            <a:r>
              <a:rPr lang="en-IN" dirty="0" err="1"/>
              <a:t>PerformanceCounter</a:t>
            </a:r>
            <a:r>
              <a:rPr lang="en-IN" dirty="0"/>
              <a:t> ctr5 = </a:t>
            </a:r>
            <a:r>
              <a:rPr lang="en-IN" b="1" dirty="0"/>
              <a:t>new</a:t>
            </a:r>
            <a:r>
              <a:rPr lang="en-IN" dirty="0"/>
              <a:t> </a:t>
            </a:r>
            <a:r>
              <a:rPr lang="en-IN" dirty="0" err="1"/>
              <a:t>PerformanceCounter</a:t>
            </a:r>
            <a:r>
              <a:rPr lang="en-IN" dirty="0"/>
              <a:t>(".NET CLR Memory", "Gen 0 heap size", </a:t>
            </a:r>
            <a:r>
              <a:rPr lang="en-IN" dirty="0" err="1"/>
              <a:t>Process.GetCurrentProcess</a:t>
            </a:r>
            <a:r>
              <a:rPr lang="en-IN" dirty="0"/>
              <a:t>().</a:t>
            </a:r>
            <a:r>
              <a:rPr lang="en-IN" dirty="0" err="1"/>
              <a:t>ProcessName</a:t>
            </a:r>
            <a:r>
              <a:rPr lang="en-IN" dirty="0"/>
              <a:t>);</a:t>
            </a:r>
          </a:p>
          <a:p>
            <a:pPr fontAlgn="base" latinLnBrk="1"/>
            <a:r>
              <a:rPr lang="en-IN" i="1" dirty="0"/>
              <a:t>//...</a:t>
            </a:r>
            <a:endParaRPr lang="en-IN" dirty="0"/>
          </a:p>
          <a:p>
            <a:pPr fontAlgn="base" latinLnBrk="1"/>
            <a:r>
              <a:rPr lang="en-IN" dirty="0" err="1"/>
              <a:t>Debug.WriteLine</a:t>
            </a:r>
            <a:r>
              <a:rPr lang="en-IN" dirty="0"/>
              <a:t>("ctr1 = " + ctr1 .</a:t>
            </a:r>
            <a:r>
              <a:rPr lang="en-IN" dirty="0" err="1"/>
              <a:t>NextValue</a:t>
            </a:r>
            <a:r>
              <a:rPr lang="en-IN" dirty="0"/>
              <a:t>());</a:t>
            </a:r>
          </a:p>
          <a:p>
            <a:pPr fontAlgn="base" latinLnBrk="1"/>
            <a:r>
              <a:rPr lang="en-IN" dirty="0" err="1"/>
              <a:t>Debug.WriteLine</a:t>
            </a:r>
            <a:r>
              <a:rPr lang="en-IN" dirty="0"/>
              <a:t>("ctr2 = " + ctr2 .</a:t>
            </a:r>
            <a:r>
              <a:rPr lang="en-IN" dirty="0" err="1"/>
              <a:t>NextValue</a:t>
            </a:r>
            <a:r>
              <a:rPr lang="en-IN" dirty="0"/>
              <a:t>());</a:t>
            </a:r>
          </a:p>
          <a:p>
            <a:pPr fontAlgn="base" latinLnBrk="1"/>
            <a:r>
              <a:rPr lang="en-IN" dirty="0" err="1"/>
              <a:t>Debug.WriteLine</a:t>
            </a:r>
            <a:r>
              <a:rPr lang="en-IN" dirty="0"/>
              <a:t>("ctr3 = " + ctr3 .</a:t>
            </a:r>
            <a:r>
              <a:rPr lang="en-IN" dirty="0" err="1"/>
              <a:t>NextValue</a:t>
            </a:r>
            <a:r>
              <a:rPr lang="en-IN" dirty="0"/>
              <a:t>());</a:t>
            </a:r>
          </a:p>
          <a:p>
            <a:pPr fontAlgn="base" latinLnBrk="1"/>
            <a:r>
              <a:rPr lang="en-IN" dirty="0" err="1"/>
              <a:t>Debug.WriteLine</a:t>
            </a:r>
            <a:r>
              <a:rPr lang="en-IN" dirty="0"/>
              <a:t>("ctr4 = " + ctr4 .</a:t>
            </a:r>
            <a:r>
              <a:rPr lang="en-IN" dirty="0" err="1"/>
              <a:t>NextValue</a:t>
            </a:r>
            <a:r>
              <a:rPr lang="en-IN" dirty="0"/>
              <a:t>());</a:t>
            </a:r>
          </a:p>
          <a:p>
            <a:pPr fontAlgn="base" latinLnBrk="1"/>
            <a:r>
              <a:rPr lang="en-IN" dirty="0" err="1"/>
              <a:t>Debug.WriteLine</a:t>
            </a:r>
            <a:r>
              <a:rPr lang="en-IN" dirty="0"/>
              <a:t>("ctr5 = " + ctr5 .</a:t>
            </a:r>
            <a:r>
              <a:rPr lang="en-IN" dirty="0" err="1"/>
              <a:t>NextValue</a:t>
            </a:r>
            <a:r>
              <a:rPr lang="en-IN" dirty="0"/>
              <a:t>());</a:t>
            </a:r>
          </a:p>
          <a:p>
            <a:pPr marL="285750" indent="-285750" fontAlgn="base">
              <a:buFont typeface="Arial" panose="020B0604020202020204" pitchFamily="34" charset="0"/>
              <a:buChar char="•"/>
            </a:pPr>
            <a:endParaRPr lang="en-US" b="1" dirty="0"/>
          </a:p>
        </p:txBody>
      </p:sp>
    </p:spTree>
    <p:extLst>
      <p:ext uri="{BB962C8B-B14F-4D97-AF65-F5344CB8AC3E}">
        <p14:creationId xmlns:p14="http://schemas.microsoft.com/office/powerpoint/2010/main" val="22380404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Leak Detection Tool</a:t>
            </a:r>
            <a:endParaRPr lang="en-IN" dirty="0"/>
          </a:p>
        </p:txBody>
      </p:sp>
      <p:sp>
        <p:nvSpPr>
          <p:cNvPr id="2" name="TextBox 1"/>
          <p:cNvSpPr txBox="1"/>
          <p:nvPr/>
        </p:nvSpPr>
        <p:spPr>
          <a:xfrm>
            <a:off x="304801" y="1321876"/>
            <a:ext cx="8610600" cy="3416320"/>
          </a:xfrm>
          <a:prstGeom prst="rect">
            <a:avLst/>
          </a:prstGeom>
          <a:noFill/>
        </p:spPr>
        <p:txBody>
          <a:bodyPr wrap="square" rtlCol="0">
            <a:spAutoFit/>
          </a:bodyPr>
          <a:lstStyle/>
          <a:p>
            <a:pPr marL="285750" indent="-285750" fontAlgn="base">
              <a:buFont typeface="Arial" panose="020B0604020202020204" pitchFamily="34" charset="0"/>
              <a:buChar char="•"/>
            </a:pPr>
            <a:r>
              <a:rPr lang="en-US" b="1" dirty="0"/>
              <a:t> </a:t>
            </a:r>
            <a:r>
              <a:rPr lang="en-US" b="1" dirty="0" smtClean="0"/>
              <a:t>Test for Memory Leak</a:t>
            </a:r>
          </a:p>
          <a:p>
            <a:pPr fontAlgn="base"/>
            <a:endParaRPr lang="en-US" b="1" dirty="0"/>
          </a:p>
          <a:p>
            <a:pPr fontAlgn="base" latinLnBrk="1"/>
            <a:r>
              <a:rPr lang="en-IN" dirty="0"/>
              <a:t>[Test]</a:t>
            </a:r>
          </a:p>
          <a:p>
            <a:pPr fontAlgn="base" latinLnBrk="1"/>
            <a:r>
              <a:rPr lang="en-IN" b="1" dirty="0"/>
              <a:t>void</a:t>
            </a:r>
            <a:r>
              <a:rPr lang="en-IN" dirty="0"/>
              <a:t> </a:t>
            </a:r>
            <a:r>
              <a:rPr lang="en-IN" dirty="0" err="1"/>
              <a:t>MemoryLeakTest</a:t>
            </a:r>
            <a:r>
              <a:rPr lang="en-IN" dirty="0"/>
              <a:t>()</a:t>
            </a:r>
          </a:p>
          <a:p>
            <a:pPr fontAlgn="base" latinLnBrk="1"/>
            <a:r>
              <a:rPr lang="en-IN" dirty="0"/>
              <a:t>{</a:t>
            </a:r>
          </a:p>
          <a:p>
            <a:pPr fontAlgn="base" latinLnBrk="1"/>
            <a:r>
              <a:rPr lang="en-IN" dirty="0"/>
              <a:t>  </a:t>
            </a:r>
            <a:r>
              <a:rPr lang="en-IN" b="1" dirty="0" err="1"/>
              <a:t>var</a:t>
            </a:r>
            <a:r>
              <a:rPr lang="en-IN" dirty="0"/>
              <a:t> </a:t>
            </a:r>
            <a:r>
              <a:rPr lang="en-IN" dirty="0" err="1"/>
              <a:t>weakRef</a:t>
            </a:r>
            <a:r>
              <a:rPr lang="en-IN" dirty="0"/>
              <a:t> = </a:t>
            </a:r>
            <a:r>
              <a:rPr lang="en-IN" b="1" dirty="0"/>
              <a:t>new</a:t>
            </a:r>
            <a:r>
              <a:rPr lang="en-IN" dirty="0"/>
              <a:t> </a:t>
            </a:r>
            <a:r>
              <a:rPr lang="en-IN" dirty="0" err="1"/>
              <a:t>WeakReference</a:t>
            </a:r>
            <a:r>
              <a:rPr lang="en-IN" dirty="0"/>
              <a:t>(</a:t>
            </a:r>
            <a:r>
              <a:rPr lang="en-IN" dirty="0" err="1"/>
              <a:t>leakyObject</a:t>
            </a:r>
            <a:r>
              <a:rPr lang="en-IN" dirty="0"/>
              <a:t>)</a:t>
            </a:r>
          </a:p>
          <a:p>
            <a:pPr fontAlgn="base" latinLnBrk="1"/>
            <a:r>
              <a:rPr lang="en-IN" dirty="0"/>
              <a:t>  </a:t>
            </a:r>
            <a:r>
              <a:rPr lang="en-IN" i="1" dirty="0"/>
              <a:t>// </a:t>
            </a:r>
            <a:r>
              <a:rPr lang="en-IN" i="1" dirty="0" err="1"/>
              <a:t>Ryn</a:t>
            </a:r>
            <a:r>
              <a:rPr lang="en-IN" i="1" dirty="0"/>
              <a:t> an operation with </a:t>
            </a:r>
            <a:r>
              <a:rPr lang="en-IN" i="1" dirty="0" err="1"/>
              <a:t>leakyObject</a:t>
            </a:r>
            <a:endParaRPr lang="en-IN" dirty="0"/>
          </a:p>
          <a:p>
            <a:pPr fontAlgn="base" latinLnBrk="1"/>
            <a:r>
              <a:rPr lang="en-IN" dirty="0"/>
              <a:t>  </a:t>
            </a:r>
            <a:r>
              <a:rPr lang="en-IN" dirty="0" err="1"/>
              <a:t>GC.Collect</a:t>
            </a:r>
            <a:r>
              <a:rPr lang="en-IN" dirty="0"/>
              <a:t>();</a:t>
            </a:r>
          </a:p>
          <a:p>
            <a:pPr fontAlgn="base" latinLnBrk="1"/>
            <a:r>
              <a:rPr lang="en-IN" dirty="0"/>
              <a:t>  </a:t>
            </a:r>
            <a:r>
              <a:rPr lang="en-IN" dirty="0" err="1"/>
              <a:t>GC.WaitForPendingFinalizers</a:t>
            </a:r>
            <a:r>
              <a:rPr lang="en-IN" dirty="0"/>
              <a:t>();</a:t>
            </a:r>
          </a:p>
          <a:p>
            <a:pPr fontAlgn="base" latinLnBrk="1"/>
            <a:r>
              <a:rPr lang="en-IN" dirty="0"/>
              <a:t>  </a:t>
            </a:r>
            <a:r>
              <a:rPr lang="en-IN" dirty="0" err="1"/>
              <a:t>GC.Collect</a:t>
            </a:r>
            <a:r>
              <a:rPr lang="en-IN" dirty="0"/>
              <a:t>();</a:t>
            </a:r>
          </a:p>
          <a:p>
            <a:pPr fontAlgn="base" latinLnBrk="1"/>
            <a:r>
              <a:rPr lang="en-IN" dirty="0"/>
              <a:t>  </a:t>
            </a:r>
            <a:r>
              <a:rPr lang="en-IN" b="1" dirty="0" err="1"/>
              <a:t>Assert</a:t>
            </a:r>
            <a:r>
              <a:rPr lang="en-IN" dirty="0" err="1"/>
              <a:t>.IsFalse</a:t>
            </a:r>
            <a:r>
              <a:rPr lang="en-IN" dirty="0"/>
              <a:t>(</a:t>
            </a:r>
            <a:r>
              <a:rPr lang="en-IN" dirty="0" err="1"/>
              <a:t>weakRef.IsAlive</a:t>
            </a:r>
            <a:r>
              <a:rPr lang="en-IN" dirty="0"/>
              <a:t>);</a:t>
            </a:r>
          </a:p>
          <a:p>
            <a:pPr marL="285750" indent="-285750" fontAlgn="base">
              <a:buFont typeface="Arial" panose="020B0604020202020204" pitchFamily="34" charset="0"/>
              <a:buChar char="•"/>
            </a:pPr>
            <a:endParaRPr lang="en-US" b="1" dirty="0"/>
          </a:p>
        </p:txBody>
      </p:sp>
    </p:spTree>
    <p:extLst>
      <p:ext uri="{BB962C8B-B14F-4D97-AF65-F5344CB8AC3E}">
        <p14:creationId xmlns:p14="http://schemas.microsoft.com/office/powerpoint/2010/main" val="41805278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b="1" dirty="0"/>
              <a:t>NEW: </a:t>
            </a:r>
            <a:r>
              <a:rPr lang="en-US" dirty="0"/>
              <a:t>Profile your SQL queries and see execution </a:t>
            </a:r>
            <a:r>
              <a:rPr lang="en-US" dirty="0" err="1"/>
              <a:t>plansFrom</a:t>
            </a:r>
            <a:r>
              <a:rPr lang="en-US" dirty="0"/>
              <a:t> .NET code to database. View performance data for both your .NET code and database requests made by the .NET code. Profile database requests your application makes to any SQL Server, Oracle, MySQL (or </a:t>
            </a:r>
            <a:r>
              <a:rPr lang="en-US" dirty="0" err="1"/>
              <a:t>MariaDB</a:t>
            </a:r>
            <a:r>
              <a:rPr lang="en-US" dirty="0"/>
              <a:t>), and PostgreSQL database. This is ideal if you're using an ORM.</a:t>
            </a:r>
          </a:p>
          <a:p>
            <a:r>
              <a:rPr lang="en-US" dirty="0"/>
              <a:t>Understand web requests. View rich data about outbound HTTP requests made by your application, including request and response header information. See all the information in the context of the .NET code which caused the request to run.</a:t>
            </a:r>
          </a:p>
          <a:p>
            <a:r>
              <a:rPr lang="en-US" dirty="0"/>
              <a:t>File I/O performance. Get comprehensive performance information on your application's disk activity.</a:t>
            </a:r>
          </a:p>
          <a:p>
            <a:r>
              <a:rPr lang="en-US" dirty="0"/>
              <a:t>Jump straight to the slowest activity. The call tree shows performance data for every method and identifies the most expensive methods, database queries, and web requests.</a:t>
            </a:r>
          </a:p>
          <a:p>
            <a:r>
              <a:rPr lang="en-US" dirty="0"/>
              <a:t>Drill down to slow lines of code with line-level timings. Profile C# or any other .NET code line by line, with precise timing data so you can find issues at a glance. Expensive lines of code are automatically highlighted for quick visual inspection</a:t>
            </a:r>
            <a:r>
              <a:rPr lang="en-US" dirty="0" smtClean="0"/>
              <a:t>.</a:t>
            </a:r>
            <a:endParaRPr lang="en-US" dirty="0"/>
          </a:p>
        </p:txBody>
      </p:sp>
      <p:sp>
        <p:nvSpPr>
          <p:cNvPr id="3" name="Title 2"/>
          <p:cNvSpPr>
            <a:spLocks noGrp="1"/>
          </p:cNvSpPr>
          <p:nvPr>
            <p:ph type="title"/>
          </p:nvPr>
        </p:nvSpPr>
        <p:spPr/>
        <p:txBody>
          <a:bodyPr/>
          <a:lstStyle/>
          <a:p>
            <a:r>
              <a:rPr lang="en-IN" dirty="0" smtClean="0"/>
              <a:t>ANTS Profiler Features</a:t>
            </a:r>
            <a:endParaRPr lang="en-IN" dirty="0"/>
          </a:p>
        </p:txBody>
      </p:sp>
    </p:spTree>
    <p:extLst>
      <p:ext uri="{BB962C8B-B14F-4D97-AF65-F5344CB8AC3E}">
        <p14:creationId xmlns:p14="http://schemas.microsoft.com/office/powerpoint/2010/main" val="260974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After a generation 2 GC</a:t>
            </a:r>
            <a:endParaRPr lang="en-IN" dirty="0"/>
          </a:p>
        </p:txBody>
      </p:sp>
      <p:sp>
        <p:nvSpPr>
          <p:cNvPr id="4" name="AutoShape 2" descr="Figure 1: A gen 0 GC and a gen 1 G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AutoShape 2" descr="Figure 2: After a gen 2 G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752600"/>
            <a:ext cx="6987922" cy="4419600"/>
          </a:xfrm>
          <a:prstGeom prst="rect">
            <a:avLst/>
          </a:prstGeom>
        </p:spPr>
      </p:pic>
    </p:spTree>
    <p:extLst>
      <p:ext uri="{BB962C8B-B14F-4D97-AF65-F5344CB8AC3E}">
        <p14:creationId xmlns:p14="http://schemas.microsoft.com/office/powerpoint/2010/main" val="417078186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Look at your code's database interaction. Understand how your .NET code makes database queries and how those queries perform. ANTS Performance Profiler supports SQL Server and Oracle databases, whether local or remote. (Only available in Pro edition)</a:t>
            </a:r>
          </a:p>
          <a:p>
            <a:r>
              <a:rPr lang="en-US" dirty="0"/>
              <a:t>Capture outgoing web requests. Look at your application's outgoing HTTP requests. Get data about the request and response headers, and see what .NET code caused them to run. (Only available in Pro edition)</a:t>
            </a:r>
          </a:p>
          <a:p>
            <a:r>
              <a:rPr lang="en-US" dirty="0"/>
              <a:t>Immediate feedback on application performance. Use the interactive timeline to check the CPU usage of your .NET or ASP.NET application and highlight problem areas to focus only on the data that matters.</a:t>
            </a:r>
          </a:p>
          <a:p>
            <a:r>
              <a:rPr lang="en-US" dirty="0"/>
              <a:t>Group methods by HTTP request. Code and database activity are grouped by HTTP request, exposing performance problems on specific web pages. (Only available in Pro edition</a:t>
            </a:r>
            <a:r>
              <a:rPr lang="en-US" dirty="0" smtClean="0"/>
              <a:t>)</a:t>
            </a:r>
            <a:endParaRPr lang="en-US" dirty="0"/>
          </a:p>
        </p:txBody>
      </p:sp>
      <p:sp>
        <p:nvSpPr>
          <p:cNvPr id="3" name="Title 2"/>
          <p:cNvSpPr>
            <a:spLocks noGrp="1"/>
          </p:cNvSpPr>
          <p:nvPr>
            <p:ph type="title"/>
          </p:nvPr>
        </p:nvSpPr>
        <p:spPr/>
        <p:txBody>
          <a:bodyPr/>
          <a:lstStyle/>
          <a:p>
            <a:r>
              <a:rPr lang="en-IN" dirty="0" smtClean="0"/>
              <a:t>ANTS Profiler Features</a:t>
            </a:r>
            <a:endParaRPr lang="en-IN" dirty="0"/>
          </a:p>
        </p:txBody>
      </p:sp>
    </p:spTree>
    <p:extLst>
      <p:ext uri="{BB962C8B-B14F-4D97-AF65-F5344CB8AC3E}">
        <p14:creationId xmlns:p14="http://schemas.microsoft.com/office/powerpoint/2010/main" val="29683472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Profile </a:t>
            </a:r>
            <a:r>
              <a:rPr lang="en-US" dirty="0" err="1"/>
              <a:t>async</a:t>
            </a:r>
            <a:r>
              <a:rPr lang="en-US" dirty="0"/>
              <a:t> code. Understand the performance of C#5 </a:t>
            </a:r>
            <a:r>
              <a:rPr lang="en-US" dirty="0" err="1"/>
              <a:t>async</a:t>
            </a:r>
            <a:r>
              <a:rPr lang="en-US" dirty="0"/>
              <a:t> code. View activity in the context of the code you wrote, and see how work being done asynchronously is related to the </a:t>
            </a:r>
            <a:r>
              <a:rPr lang="en-US" dirty="0" err="1"/>
              <a:t>async</a:t>
            </a:r>
            <a:r>
              <a:rPr lang="en-US" dirty="0"/>
              <a:t> method which caused it to run.</a:t>
            </a:r>
          </a:p>
          <a:p>
            <a:r>
              <a:rPr lang="en-US" dirty="0"/>
              <a:t>Decompile third-party code. Find bottlenecks in third-party components and framework assemblies using integrated </a:t>
            </a:r>
            <a:r>
              <a:rPr lang="en-US" dirty="0" err="1"/>
              <a:t>decompilation</a:t>
            </a:r>
            <a:r>
              <a:rPr lang="en-US" dirty="0"/>
              <a:t>, powered by .NET Reflector. (Only available in Pro edition)</a:t>
            </a:r>
          </a:p>
          <a:p>
            <a:r>
              <a:rPr lang="en-US" dirty="0"/>
              <a:t>Profile SQL queries. Relate timings for your individual lines of .NET code right through to the SQL execution plans. Find out exactly why your SQL query is running slow</a:t>
            </a:r>
            <a:r>
              <a:rPr lang="en-US" dirty="0" smtClean="0"/>
              <a:t>.</a:t>
            </a:r>
            <a:endParaRPr lang="en-US" dirty="0"/>
          </a:p>
        </p:txBody>
      </p:sp>
      <p:sp>
        <p:nvSpPr>
          <p:cNvPr id="3" name="Title 2"/>
          <p:cNvSpPr>
            <a:spLocks noGrp="1"/>
          </p:cNvSpPr>
          <p:nvPr>
            <p:ph type="title"/>
          </p:nvPr>
        </p:nvSpPr>
        <p:spPr/>
        <p:txBody>
          <a:bodyPr/>
          <a:lstStyle/>
          <a:p>
            <a:r>
              <a:rPr lang="en-IN" dirty="0" smtClean="0"/>
              <a:t>ANTS Profiler Features</a:t>
            </a:r>
            <a:endParaRPr lang="en-IN" dirty="0"/>
          </a:p>
        </p:txBody>
      </p:sp>
    </p:spTree>
    <p:extLst>
      <p:ext uri="{BB962C8B-B14F-4D97-AF65-F5344CB8AC3E}">
        <p14:creationId xmlns:p14="http://schemas.microsoft.com/office/powerpoint/2010/main" val="3976255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hlinkClick r:id="rId2" action="ppaction://hlinkfile"/>
              </a:rPr>
              <a:t>Features</a:t>
            </a:r>
            <a:endParaRPr lang="en-IN" dirty="0"/>
          </a:p>
        </p:txBody>
      </p:sp>
      <p:sp>
        <p:nvSpPr>
          <p:cNvPr id="3" name="Title 2"/>
          <p:cNvSpPr>
            <a:spLocks noGrp="1"/>
          </p:cNvSpPr>
          <p:nvPr>
            <p:ph type="title"/>
          </p:nvPr>
        </p:nvSpPr>
        <p:spPr/>
        <p:txBody>
          <a:bodyPr/>
          <a:lstStyle/>
          <a:p>
            <a:r>
              <a:rPr lang="en-IN" dirty="0" smtClean="0"/>
              <a:t>.NET Memory Profiler</a:t>
            </a:r>
            <a:endParaRPr lang="en-IN" dirty="0"/>
          </a:p>
        </p:txBody>
      </p:sp>
    </p:spTree>
    <p:extLst>
      <p:ext uri="{BB962C8B-B14F-4D97-AF65-F5344CB8AC3E}">
        <p14:creationId xmlns:p14="http://schemas.microsoft.com/office/powerpoint/2010/main" val="29650046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54894781"/>
              </p:ext>
            </p:extLst>
          </p:nvPr>
        </p:nvGraphicFramePr>
        <p:xfrm>
          <a:off x="381000" y="709302"/>
          <a:ext cx="8305800" cy="6159730"/>
        </p:xfrm>
        <a:graphic>
          <a:graphicData uri="http://schemas.openxmlformats.org/drawingml/2006/table">
            <a:tbl>
              <a:tblPr/>
              <a:tblGrid>
                <a:gridCol w="2076450"/>
                <a:gridCol w="2076450"/>
                <a:gridCol w="2076450"/>
                <a:gridCol w="2076450"/>
              </a:tblGrid>
              <a:tr h="532704">
                <a:tc>
                  <a:txBody>
                    <a:bodyPr/>
                    <a:lstStyle/>
                    <a:p>
                      <a:pPr algn="l" fontAlgn="b"/>
                      <a:r>
                        <a:rPr lang="en-IN" sz="1800">
                          <a:effectLst/>
                        </a:rPr>
                        <a:t>Performance Tool</a:t>
                      </a:r>
                    </a:p>
                  </a:txBody>
                  <a:tcPr marL="57433" marR="57433" marT="43075" marB="43075" anchor="b">
                    <a:lnL w="12700" cap="flat" cmpd="sng" algn="ctr">
                      <a:solidFill>
                        <a:srgbClr val="00046B"/>
                      </a:solidFill>
                      <a:prstDash val="solid"/>
                      <a:round/>
                      <a:headEnd type="none" w="med" len="med"/>
                      <a:tailEnd type="none" w="med" len="med"/>
                    </a:lnL>
                    <a:lnR w="12700" cap="flat" cmpd="sng" algn="ctr">
                      <a:solidFill>
                        <a:srgbClr val="00106B"/>
                      </a:solidFill>
                      <a:prstDash val="solid"/>
                      <a:round/>
                      <a:headEnd type="none" w="med" len="med"/>
                      <a:tailEnd type="none" w="med" len="med"/>
                    </a:lnR>
                    <a:lnT w="12700" cap="flat" cmpd="sng" algn="ctr">
                      <a:solidFill>
                        <a:srgbClr val="00046B"/>
                      </a:solidFill>
                      <a:prstDash val="solid"/>
                      <a:round/>
                      <a:headEnd type="none" w="med" len="med"/>
                      <a:tailEnd type="none" w="med" len="med"/>
                    </a:lnT>
                    <a:lnB w="7620" cap="flat" cmpd="sng" algn="ctr">
                      <a:solidFill>
                        <a:srgbClr val="500E6B"/>
                      </a:solidFill>
                      <a:prstDash val="solid"/>
                      <a:round/>
                      <a:headEnd type="none" w="med" len="med"/>
                      <a:tailEnd type="none" w="med" len="med"/>
                    </a:lnB>
                    <a:solidFill>
                      <a:srgbClr val="FFFFFF"/>
                    </a:solidFill>
                  </a:tcPr>
                </a:tc>
                <a:tc>
                  <a:txBody>
                    <a:bodyPr/>
                    <a:lstStyle/>
                    <a:p>
                      <a:pPr algn="l" fontAlgn="b"/>
                      <a:r>
                        <a:rPr lang="en-IN" sz="1800">
                          <a:effectLst/>
                        </a:rPr>
                        <a:t>Windows desktop</a:t>
                      </a:r>
                    </a:p>
                  </a:txBody>
                  <a:tcPr marL="57433" marR="57433" marT="43075" marB="43075" anchor="b">
                    <a:lnL w="12700" cap="flat" cmpd="sng" algn="ctr">
                      <a:solidFill>
                        <a:srgbClr val="00106B"/>
                      </a:solidFill>
                      <a:prstDash val="solid"/>
                      <a:round/>
                      <a:headEnd type="none" w="med" len="med"/>
                      <a:tailEnd type="none" w="med" len="med"/>
                    </a:lnL>
                    <a:lnR w="12700" cap="flat" cmpd="sng" algn="ctr">
                      <a:solidFill>
                        <a:srgbClr val="20086B"/>
                      </a:solidFill>
                      <a:prstDash val="solid"/>
                      <a:round/>
                      <a:headEnd type="none" w="med" len="med"/>
                      <a:tailEnd type="none" w="med" len="med"/>
                    </a:lnR>
                    <a:lnT w="12700" cap="flat" cmpd="sng" algn="ctr">
                      <a:solidFill>
                        <a:srgbClr val="00106B"/>
                      </a:solidFill>
                      <a:prstDash val="solid"/>
                      <a:round/>
                      <a:headEnd type="none" w="med" len="med"/>
                      <a:tailEnd type="none" w="med" len="med"/>
                    </a:lnT>
                    <a:lnB w="7620" cap="flat" cmpd="sng" algn="ctr">
                      <a:solidFill>
                        <a:srgbClr val="E00E6B"/>
                      </a:solidFill>
                      <a:prstDash val="solid"/>
                      <a:round/>
                      <a:headEnd type="none" w="med" len="med"/>
                      <a:tailEnd type="none" w="med" len="med"/>
                    </a:lnB>
                    <a:solidFill>
                      <a:srgbClr val="FFFFFF"/>
                    </a:solidFill>
                  </a:tcPr>
                </a:tc>
                <a:tc>
                  <a:txBody>
                    <a:bodyPr/>
                    <a:lstStyle/>
                    <a:p>
                      <a:pPr algn="l" fontAlgn="b"/>
                      <a:r>
                        <a:rPr lang="en-IN" sz="1800">
                          <a:effectLst/>
                        </a:rPr>
                        <a:t>UWP</a:t>
                      </a:r>
                    </a:p>
                  </a:txBody>
                  <a:tcPr marL="57433" marR="57433" marT="43075" marB="43075" anchor="b">
                    <a:lnL w="12700" cap="flat" cmpd="sng" algn="ctr">
                      <a:solidFill>
                        <a:srgbClr val="20086B"/>
                      </a:solidFill>
                      <a:prstDash val="solid"/>
                      <a:round/>
                      <a:headEnd type="none" w="med" len="med"/>
                      <a:tailEnd type="none" w="med" len="med"/>
                    </a:lnL>
                    <a:lnR w="12700" cap="flat" cmpd="sng" algn="ctr">
                      <a:solidFill>
                        <a:srgbClr val="700C6B"/>
                      </a:solidFill>
                      <a:prstDash val="solid"/>
                      <a:round/>
                      <a:headEnd type="none" w="med" len="med"/>
                      <a:tailEnd type="none" w="med" len="med"/>
                    </a:lnR>
                    <a:lnT w="12700" cap="flat" cmpd="sng" algn="ctr">
                      <a:solidFill>
                        <a:srgbClr val="20086B"/>
                      </a:solidFill>
                      <a:prstDash val="solid"/>
                      <a:round/>
                      <a:headEnd type="none" w="med" len="med"/>
                      <a:tailEnd type="none" w="med" len="med"/>
                    </a:lnT>
                    <a:lnB w="7620" cap="flat" cmpd="sng" algn="ctr">
                      <a:solidFill>
                        <a:srgbClr val="A0126B"/>
                      </a:solidFill>
                      <a:prstDash val="solid"/>
                      <a:round/>
                      <a:headEnd type="none" w="med" len="med"/>
                      <a:tailEnd type="none" w="med" len="med"/>
                    </a:lnB>
                    <a:solidFill>
                      <a:srgbClr val="FFFFFF"/>
                    </a:solidFill>
                  </a:tcPr>
                </a:tc>
                <a:tc>
                  <a:txBody>
                    <a:bodyPr/>
                    <a:lstStyle/>
                    <a:p>
                      <a:pPr algn="l" fontAlgn="b"/>
                      <a:r>
                        <a:rPr lang="en-IN" sz="1800">
                          <a:effectLst/>
                        </a:rPr>
                        <a:t>ASP.NET/ASP.NET Core</a:t>
                      </a:r>
                    </a:p>
                  </a:txBody>
                  <a:tcPr marL="57433" marR="57433" marT="43075" marB="43075" anchor="b">
                    <a:lnL w="12700" cap="flat" cmpd="sng" algn="ctr">
                      <a:solidFill>
                        <a:srgbClr val="700C6B"/>
                      </a:solidFill>
                      <a:prstDash val="solid"/>
                      <a:round/>
                      <a:headEnd type="none" w="med" len="med"/>
                      <a:tailEnd type="none" w="med" len="med"/>
                    </a:lnL>
                    <a:lnR w="12700" cap="flat" cmpd="sng" algn="ctr">
                      <a:solidFill>
                        <a:srgbClr val="700C6B"/>
                      </a:solidFill>
                      <a:prstDash val="solid"/>
                      <a:round/>
                      <a:headEnd type="none" w="med" len="med"/>
                      <a:tailEnd type="none" w="med" len="med"/>
                    </a:lnR>
                    <a:lnT w="12700" cap="flat" cmpd="sng" algn="ctr">
                      <a:solidFill>
                        <a:srgbClr val="700C6B"/>
                      </a:solidFill>
                      <a:prstDash val="solid"/>
                      <a:round/>
                      <a:headEnd type="none" w="med" len="med"/>
                      <a:tailEnd type="none" w="med" len="med"/>
                    </a:lnT>
                    <a:lnB w="7620" cap="flat" cmpd="sng" algn="ctr">
                      <a:solidFill>
                        <a:srgbClr val="701B6B"/>
                      </a:solidFill>
                      <a:prstDash val="solid"/>
                      <a:round/>
                      <a:headEnd type="none" w="med" len="med"/>
                      <a:tailEnd type="none" w="med" len="med"/>
                    </a:lnB>
                    <a:solidFill>
                      <a:srgbClr val="FFFFFF"/>
                    </a:solidFill>
                  </a:tcPr>
                </a:tc>
              </a:tr>
              <a:tr h="302500">
                <a:tc>
                  <a:txBody>
                    <a:bodyPr/>
                    <a:lstStyle/>
                    <a:p>
                      <a:pPr fontAlgn="t"/>
                      <a:r>
                        <a:rPr lang="en-IN" sz="1800" u="none" strike="noStrike">
                          <a:effectLst/>
                          <a:hlinkClick r:id="rId2"/>
                        </a:rPr>
                        <a:t>CPU Usage</a:t>
                      </a:r>
                      <a:endParaRPr lang="en-IN" sz="1800">
                        <a:effectLst/>
                      </a:endParaRPr>
                    </a:p>
                  </a:txBody>
                  <a:tcPr marL="57433" marR="57433" marT="43075" marB="43075">
                    <a:lnL w="12700" cap="flat" cmpd="sng" algn="ctr">
                      <a:solidFill>
                        <a:srgbClr val="500E6B"/>
                      </a:solidFill>
                      <a:prstDash val="solid"/>
                      <a:round/>
                      <a:headEnd type="none" w="med" len="med"/>
                      <a:tailEnd type="none" w="med" len="med"/>
                    </a:lnL>
                    <a:lnR w="12700" cap="flat" cmpd="sng" algn="ctr">
                      <a:solidFill>
                        <a:srgbClr val="E00E6B"/>
                      </a:solidFill>
                      <a:prstDash val="solid"/>
                      <a:round/>
                      <a:headEnd type="none" w="med" len="med"/>
                      <a:tailEnd type="none" w="med" len="med"/>
                    </a:lnR>
                    <a:lnT w="7620" cap="flat" cmpd="sng" algn="ctr">
                      <a:solidFill>
                        <a:srgbClr val="500E6B"/>
                      </a:solidFill>
                      <a:prstDash val="solid"/>
                      <a:round/>
                      <a:headEnd type="none" w="med" len="med"/>
                      <a:tailEnd type="none" w="med" len="med"/>
                    </a:lnT>
                    <a:lnB w="7620" cap="flat" cmpd="sng" algn="ctr">
                      <a:solidFill>
                        <a:srgbClr val="C0136B"/>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E00E6B"/>
                      </a:solidFill>
                      <a:prstDash val="solid"/>
                      <a:round/>
                      <a:headEnd type="none" w="med" len="med"/>
                      <a:tailEnd type="none" w="med" len="med"/>
                    </a:lnL>
                    <a:lnR w="12700" cap="flat" cmpd="sng" algn="ctr">
                      <a:solidFill>
                        <a:srgbClr val="A0126B"/>
                      </a:solidFill>
                      <a:prstDash val="solid"/>
                      <a:round/>
                      <a:headEnd type="none" w="med" len="med"/>
                      <a:tailEnd type="none" w="med" len="med"/>
                    </a:lnR>
                    <a:lnT w="7620" cap="flat" cmpd="sng" algn="ctr">
                      <a:solidFill>
                        <a:srgbClr val="E00E6B"/>
                      </a:solidFill>
                      <a:prstDash val="solid"/>
                      <a:round/>
                      <a:headEnd type="none" w="med" len="med"/>
                      <a:tailEnd type="none" w="med" len="med"/>
                    </a:lnT>
                    <a:lnB w="7620" cap="flat" cmpd="sng" algn="ctr">
                      <a:solidFill>
                        <a:srgbClr val="90196B"/>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A0126B"/>
                      </a:solidFill>
                      <a:prstDash val="solid"/>
                      <a:round/>
                      <a:headEnd type="none" w="med" len="med"/>
                      <a:tailEnd type="none" w="med" len="med"/>
                    </a:lnL>
                    <a:lnR w="12700" cap="flat" cmpd="sng" algn="ctr">
                      <a:solidFill>
                        <a:srgbClr val="701B6B"/>
                      </a:solidFill>
                      <a:prstDash val="solid"/>
                      <a:round/>
                      <a:headEnd type="none" w="med" len="med"/>
                      <a:tailEnd type="none" w="med" len="med"/>
                    </a:lnR>
                    <a:lnT w="7620" cap="flat" cmpd="sng" algn="ctr">
                      <a:solidFill>
                        <a:srgbClr val="A0126B"/>
                      </a:solidFill>
                      <a:prstDash val="solid"/>
                      <a:round/>
                      <a:headEnd type="none" w="med" len="med"/>
                      <a:tailEnd type="none" w="med" len="med"/>
                    </a:lnT>
                    <a:lnB w="7620" cap="flat" cmpd="sng" algn="ctr">
                      <a:solidFill>
                        <a:srgbClr val="F0196B"/>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701B6B"/>
                      </a:solidFill>
                      <a:prstDash val="solid"/>
                      <a:round/>
                      <a:headEnd type="none" w="med" len="med"/>
                      <a:tailEnd type="none" w="med" len="med"/>
                    </a:lnL>
                    <a:lnR w="12700" cap="flat" cmpd="sng" algn="ctr">
                      <a:solidFill>
                        <a:srgbClr val="701B6B"/>
                      </a:solidFill>
                      <a:prstDash val="solid"/>
                      <a:round/>
                      <a:headEnd type="none" w="med" len="med"/>
                      <a:tailEnd type="none" w="med" len="med"/>
                    </a:lnR>
                    <a:lnT w="7620" cap="flat" cmpd="sng" algn="ctr">
                      <a:solidFill>
                        <a:srgbClr val="701B6B"/>
                      </a:solidFill>
                      <a:prstDash val="solid"/>
                      <a:round/>
                      <a:headEnd type="none" w="med" len="med"/>
                      <a:tailEnd type="none" w="med" len="med"/>
                    </a:lnT>
                    <a:lnB w="7620" cap="flat" cmpd="sng" algn="ctr">
                      <a:solidFill>
                        <a:srgbClr val="B0206B"/>
                      </a:solidFill>
                      <a:prstDash val="solid"/>
                      <a:round/>
                      <a:headEnd type="none" w="med" len="med"/>
                      <a:tailEnd type="none" w="med" len="med"/>
                    </a:lnB>
                    <a:solidFill>
                      <a:srgbClr val="FFFFFF"/>
                    </a:solidFill>
                  </a:tcPr>
                </a:tc>
              </a:tr>
              <a:tr h="302500">
                <a:tc>
                  <a:txBody>
                    <a:bodyPr/>
                    <a:lstStyle/>
                    <a:p>
                      <a:pPr fontAlgn="t"/>
                      <a:r>
                        <a:rPr lang="en-IN" sz="1800" u="none" strike="noStrike">
                          <a:effectLst/>
                          <a:hlinkClick r:id="rId3"/>
                        </a:rPr>
                        <a:t>Memory Usage</a:t>
                      </a:r>
                      <a:endParaRPr lang="en-IN" sz="1800">
                        <a:effectLst/>
                      </a:endParaRPr>
                    </a:p>
                  </a:txBody>
                  <a:tcPr marL="57433" marR="57433" marT="43075" marB="43075">
                    <a:lnL w="12700" cap="flat" cmpd="sng" algn="ctr">
                      <a:solidFill>
                        <a:srgbClr val="C0136B"/>
                      </a:solidFill>
                      <a:prstDash val="solid"/>
                      <a:round/>
                      <a:headEnd type="none" w="med" len="med"/>
                      <a:tailEnd type="none" w="med" len="med"/>
                    </a:lnL>
                    <a:lnR w="12700" cap="flat" cmpd="sng" algn="ctr">
                      <a:solidFill>
                        <a:srgbClr val="90196B"/>
                      </a:solidFill>
                      <a:prstDash val="solid"/>
                      <a:round/>
                      <a:headEnd type="none" w="med" len="med"/>
                      <a:tailEnd type="none" w="med" len="med"/>
                    </a:lnR>
                    <a:lnT w="7620" cap="flat" cmpd="sng" algn="ctr">
                      <a:solidFill>
                        <a:srgbClr val="C0136B"/>
                      </a:solidFill>
                      <a:prstDash val="solid"/>
                      <a:round/>
                      <a:headEnd type="none" w="med" len="med"/>
                      <a:tailEnd type="none" w="med" len="med"/>
                    </a:lnT>
                    <a:lnB w="7620" cap="flat" cmpd="sng" algn="ctr">
                      <a:solidFill>
                        <a:srgbClr val="901F6B"/>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90196B"/>
                      </a:solidFill>
                      <a:prstDash val="solid"/>
                      <a:round/>
                      <a:headEnd type="none" w="med" len="med"/>
                      <a:tailEnd type="none" w="med" len="med"/>
                    </a:lnL>
                    <a:lnR w="12700" cap="flat" cmpd="sng" algn="ctr">
                      <a:solidFill>
                        <a:srgbClr val="F0196B"/>
                      </a:solidFill>
                      <a:prstDash val="solid"/>
                      <a:round/>
                      <a:headEnd type="none" w="med" len="med"/>
                      <a:tailEnd type="none" w="med" len="med"/>
                    </a:lnR>
                    <a:lnT w="7620" cap="flat" cmpd="sng" algn="ctr">
                      <a:solidFill>
                        <a:srgbClr val="90196B"/>
                      </a:solidFill>
                      <a:prstDash val="solid"/>
                      <a:round/>
                      <a:headEnd type="none" w="med" len="med"/>
                      <a:tailEnd type="none" w="med" len="med"/>
                    </a:lnT>
                    <a:lnB w="7620" cap="flat" cmpd="sng" algn="ctr">
                      <a:solidFill>
                        <a:srgbClr val="00256B"/>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F0196B"/>
                      </a:solidFill>
                      <a:prstDash val="solid"/>
                      <a:round/>
                      <a:headEnd type="none" w="med" len="med"/>
                      <a:tailEnd type="none" w="med" len="med"/>
                    </a:lnL>
                    <a:lnR w="12700" cap="flat" cmpd="sng" algn="ctr">
                      <a:solidFill>
                        <a:srgbClr val="B0206B"/>
                      </a:solidFill>
                      <a:prstDash val="solid"/>
                      <a:round/>
                      <a:headEnd type="none" w="med" len="med"/>
                      <a:tailEnd type="none" w="med" len="med"/>
                    </a:lnR>
                    <a:lnT w="7620" cap="flat" cmpd="sng" algn="ctr">
                      <a:solidFill>
                        <a:srgbClr val="F0196B"/>
                      </a:solidFill>
                      <a:prstDash val="solid"/>
                      <a:round/>
                      <a:headEnd type="none" w="med" len="med"/>
                      <a:tailEnd type="none" w="med" len="med"/>
                    </a:lnT>
                    <a:lnB w="7620" cap="flat" cmpd="sng" algn="ctr">
                      <a:solidFill>
                        <a:srgbClr val="00286B"/>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B0206B"/>
                      </a:solidFill>
                      <a:prstDash val="solid"/>
                      <a:round/>
                      <a:headEnd type="none" w="med" len="med"/>
                      <a:tailEnd type="none" w="med" len="med"/>
                    </a:lnL>
                    <a:lnR w="12700" cap="flat" cmpd="sng" algn="ctr">
                      <a:solidFill>
                        <a:srgbClr val="B0206B"/>
                      </a:solidFill>
                      <a:prstDash val="solid"/>
                      <a:round/>
                      <a:headEnd type="none" w="med" len="med"/>
                      <a:tailEnd type="none" w="med" len="med"/>
                    </a:lnR>
                    <a:lnT w="7620" cap="flat" cmpd="sng" algn="ctr">
                      <a:solidFill>
                        <a:srgbClr val="B0206B"/>
                      </a:solidFill>
                      <a:prstDash val="solid"/>
                      <a:round/>
                      <a:headEnd type="none" w="med" len="med"/>
                      <a:tailEnd type="none" w="med" len="med"/>
                    </a:lnT>
                    <a:lnB w="7620" cap="flat" cmpd="sng" algn="ctr">
                      <a:solidFill>
                        <a:srgbClr val="80296B"/>
                      </a:solidFill>
                      <a:prstDash val="solid"/>
                      <a:round/>
                      <a:headEnd type="none" w="med" len="med"/>
                      <a:tailEnd type="none" w="med" len="med"/>
                    </a:lnB>
                    <a:solidFill>
                      <a:srgbClr val="FFFFFF"/>
                    </a:solidFill>
                  </a:tcPr>
                </a:tc>
              </a:tr>
              <a:tr h="302500">
                <a:tc>
                  <a:txBody>
                    <a:bodyPr/>
                    <a:lstStyle/>
                    <a:p>
                      <a:pPr fontAlgn="t"/>
                      <a:r>
                        <a:rPr lang="en-IN" sz="1800" u="none" strike="noStrike">
                          <a:effectLst/>
                          <a:hlinkClick r:id="rId4"/>
                        </a:rPr>
                        <a:t>GPU Usage</a:t>
                      </a:r>
                      <a:endParaRPr lang="en-IN" sz="1800">
                        <a:effectLst/>
                      </a:endParaRPr>
                    </a:p>
                  </a:txBody>
                  <a:tcPr marL="57433" marR="57433" marT="43075" marB="43075">
                    <a:lnL w="12700" cap="flat" cmpd="sng" algn="ctr">
                      <a:solidFill>
                        <a:srgbClr val="901F6B"/>
                      </a:solidFill>
                      <a:prstDash val="solid"/>
                      <a:round/>
                      <a:headEnd type="none" w="med" len="med"/>
                      <a:tailEnd type="none" w="med" len="med"/>
                    </a:lnL>
                    <a:lnR w="12700" cap="flat" cmpd="sng" algn="ctr">
                      <a:solidFill>
                        <a:srgbClr val="00256B"/>
                      </a:solidFill>
                      <a:prstDash val="solid"/>
                      <a:round/>
                      <a:headEnd type="none" w="med" len="med"/>
                      <a:tailEnd type="none" w="med" len="med"/>
                    </a:lnR>
                    <a:lnT w="7620" cap="flat" cmpd="sng" algn="ctr">
                      <a:solidFill>
                        <a:srgbClr val="901F6B"/>
                      </a:solidFill>
                      <a:prstDash val="solid"/>
                      <a:round/>
                      <a:headEnd type="none" w="med" len="med"/>
                      <a:tailEnd type="none" w="med" len="med"/>
                    </a:lnT>
                    <a:lnB w="7620" cap="flat" cmpd="sng" algn="ctr">
                      <a:solidFill>
                        <a:srgbClr val="50296B"/>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00256B"/>
                      </a:solidFill>
                      <a:prstDash val="solid"/>
                      <a:round/>
                      <a:headEnd type="none" w="med" len="med"/>
                      <a:tailEnd type="none" w="med" len="med"/>
                    </a:lnL>
                    <a:lnR w="12700" cap="flat" cmpd="sng" algn="ctr">
                      <a:solidFill>
                        <a:srgbClr val="00286B"/>
                      </a:solidFill>
                      <a:prstDash val="solid"/>
                      <a:round/>
                      <a:headEnd type="none" w="med" len="med"/>
                      <a:tailEnd type="none" w="med" len="med"/>
                    </a:lnR>
                    <a:lnT w="7620" cap="flat" cmpd="sng" algn="ctr">
                      <a:solidFill>
                        <a:srgbClr val="00256B"/>
                      </a:solidFill>
                      <a:prstDash val="solid"/>
                      <a:round/>
                      <a:headEnd type="none" w="med" len="med"/>
                      <a:tailEnd type="none" w="med" len="med"/>
                    </a:lnT>
                    <a:lnB w="7620" cap="flat" cmpd="sng" algn="ctr">
                      <a:solidFill>
                        <a:srgbClr val="E0236B"/>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00286B"/>
                      </a:solidFill>
                      <a:prstDash val="solid"/>
                      <a:round/>
                      <a:headEnd type="none" w="med" len="med"/>
                      <a:tailEnd type="none" w="med" len="med"/>
                    </a:lnL>
                    <a:lnR w="12700" cap="flat" cmpd="sng" algn="ctr">
                      <a:solidFill>
                        <a:srgbClr val="80296B"/>
                      </a:solidFill>
                      <a:prstDash val="solid"/>
                      <a:round/>
                      <a:headEnd type="none" w="med" len="med"/>
                      <a:tailEnd type="none" w="med" len="med"/>
                    </a:lnR>
                    <a:lnT w="7620" cap="flat" cmpd="sng" algn="ctr">
                      <a:solidFill>
                        <a:srgbClr val="00286B"/>
                      </a:solidFill>
                      <a:prstDash val="solid"/>
                      <a:round/>
                      <a:headEnd type="none" w="med" len="med"/>
                      <a:tailEnd type="none" w="med" len="med"/>
                    </a:lnT>
                    <a:lnB w="7620" cap="flat" cmpd="sng" algn="ctr">
                      <a:solidFill>
                        <a:srgbClr val="00286B"/>
                      </a:solidFill>
                      <a:prstDash val="solid"/>
                      <a:round/>
                      <a:headEnd type="none" w="med" len="med"/>
                      <a:tailEnd type="none" w="med" len="med"/>
                    </a:lnB>
                    <a:solidFill>
                      <a:srgbClr val="FFFFFF"/>
                    </a:solidFill>
                  </a:tcPr>
                </a:tc>
                <a:tc>
                  <a:txBody>
                    <a:bodyPr/>
                    <a:lstStyle/>
                    <a:p>
                      <a:pPr fontAlgn="t"/>
                      <a:r>
                        <a:rPr lang="en-IN" sz="1800">
                          <a:effectLst/>
                        </a:rPr>
                        <a:t>no</a:t>
                      </a:r>
                    </a:p>
                  </a:txBody>
                  <a:tcPr marL="57433" marR="57433" marT="43075" marB="43075">
                    <a:lnL w="12700" cap="flat" cmpd="sng" algn="ctr">
                      <a:solidFill>
                        <a:srgbClr val="80296B"/>
                      </a:solidFill>
                      <a:prstDash val="solid"/>
                      <a:round/>
                      <a:headEnd type="none" w="med" len="med"/>
                      <a:tailEnd type="none" w="med" len="med"/>
                    </a:lnL>
                    <a:lnR w="12700" cap="flat" cmpd="sng" algn="ctr">
                      <a:solidFill>
                        <a:srgbClr val="80296B"/>
                      </a:solidFill>
                      <a:prstDash val="solid"/>
                      <a:round/>
                      <a:headEnd type="none" w="med" len="med"/>
                      <a:tailEnd type="none" w="med" len="med"/>
                    </a:lnR>
                    <a:lnT w="7620" cap="flat" cmpd="sng" algn="ctr">
                      <a:solidFill>
                        <a:srgbClr val="80296B"/>
                      </a:solidFill>
                      <a:prstDash val="solid"/>
                      <a:round/>
                      <a:headEnd type="none" w="med" len="med"/>
                      <a:tailEnd type="none" w="med" len="med"/>
                    </a:lnT>
                    <a:lnB w="7620" cap="flat" cmpd="sng" algn="ctr">
                      <a:solidFill>
                        <a:srgbClr val="F0226B"/>
                      </a:solidFill>
                      <a:prstDash val="solid"/>
                      <a:round/>
                      <a:headEnd type="none" w="med" len="med"/>
                      <a:tailEnd type="none" w="med" len="med"/>
                    </a:lnB>
                    <a:solidFill>
                      <a:srgbClr val="FFFFFF"/>
                    </a:solidFill>
                  </a:tcPr>
                </a:tc>
              </a:tr>
              <a:tr h="532704">
                <a:tc>
                  <a:txBody>
                    <a:bodyPr/>
                    <a:lstStyle/>
                    <a:p>
                      <a:pPr fontAlgn="t"/>
                      <a:r>
                        <a:rPr lang="en-IN" sz="1800" u="none" strike="noStrike">
                          <a:effectLst/>
                          <a:hlinkClick r:id="rId5"/>
                        </a:rPr>
                        <a:t>Application Timeline</a:t>
                      </a:r>
                      <a:endParaRPr lang="en-IN" sz="1800">
                        <a:effectLst/>
                      </a:endParaRPr>
                    </a:p>
                  </a:txBody>
                  <a:tcPr marL="57433" marR="57433" marT="43075" marB="43075">
                    <a:lnL w="12700" cap="flat" cmpd="sng" algn="ctr">
                      <a:solidFill>
                        <a:srgbClr val="50296B"/>
                      </a:solidFill>
                      <a:prstDash val="solid"/>
                      <a:round/>
                      <a:headEnd type="none" w="med" len="med"/>
                      <a:tailEnd type="none" w="med" len="med"/>
                    </a:lnL>
                    <a:lnR w="12700" cap="flat" cmpd="sng" algn="ctr">
                      <a:solidFill>
                        <a:srgbClr val="E0236B"/>
                      </a:solidFill>
                      <a:prstDash val="solid"/>
                      <a:round/>
                      <a:headEnd type="none" w="med" len="med"/>
                      <a:tailEnd type="none" w="med" len="med"/>
                    </a:lnR>
                    <a:lnT w="7620" cap="flat" cmpd="sng" algn="ctr">
                      <a:solidFill>
                        <a:srgbClr val="50296B"/>
                      </a:solidFill>
                      <a:prstDash val="solid"/>
                      <a:round/>
                      <a:headEnd type="none" w="med" len="med"/>
                      <a:tailEnd type="none" w="med" len="med"/>
                    </a:lnT>
                    <a:lnB w="7620" cap="flat" cmpd="sng" algn="ctr">
                      <a:solidFill>
                        <a:srgbClr val="00256B"/>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E0236B"/>
                      </a:solidFill>
                      <a:prstDash val="solid"/>
                      <a:round/>
                      <a:headEnd type="none" w="med" len="med"/>
                      <a:tailEnd type="none" w="med" len="med"/>
                    </a:lnL>
                    <a:lnR w="12700" cap="flat" cmpd="sng" algn="ctr">
                      <a:solidFill>
                        <a:srgbClr val="00286B"/>
                      </a:solidFill>
                      <a:prstDash val="solid"/>
                      <a:round/>
                      <a:headEnd type="none" w="med" len="med"/>
                      <a:tailEnd type="none" w="med" len="med"/>
                    </a:lnR>
                    <a:lnT w="7620" cap="flat" cmpd="sng" algn="ctr">
                      <a:solidFill>
                        <a:srgbClr val="E0236B"/>
                      </a:solidFill>
                      <a:prstDash val="solid"/>
                      <a:round/>
                      <a:headEnd type="none" w="med" len="med"/>
                      <a:tailEnd type="none" w="med" len="med"/>
                    </a:lnT>
                    <a:lnB w="7620" cap="flat" cmpd="sng" algn="ctr">
                      <a:solidFill>
                        <a:srgbClr val="803E6B"/>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00286B"/>
                      </a:solidFill>
                      <a:prstDash val="solid"/>
                      <a:round/>
                      <a:headEnd type="none" w="med" len="med"/>
                      <a:tailEnd type="none" w="med" len="med"/>
                    </a:lnL>
                    <a:lnR w="12700" cap="flat" cmpd="sng" algn="ctr">
                      <a:solidFill>
                        <a:srgbClr val="F0226B"/>
                      </a:solidFill>
                      <a:prstDash val="solid"/>
                      <a:round/>
                      <a:headEnd type="none" w="med" len="med"/>
                      <a:tailEnd type="none" w="med" len="med"/>
                    </a:lnR>
                    <a:lnT w="7620" cap="flat" cmpd="sng" algn="ctr">
                      <a:solidFill>
                        <a:srgbClr val="00286B"/>
                      </a:solidFill>
                      <a:prstDash val="solid"/>
                      <a:round/>
                      <a:headEnd type="none" w="med" len="med"/>
                      <a:tailEnd type="none" w="med" len="med"/>
                    </a:lnT>
                    <a:lnB w="7620" cap="flat" cmpd="sng" algn="ctr">
                      <a:solidFill>
                        <a:srgbClr val="10246B"/>
                      </a:solidFill>
                      <a:prstDash val="solid"/>
                      <a:round/>
                      <a:headEnd type="none" w="med" len="med"/>
                      <a:tailEnd type="none" w="med" len="med"/>
                    </a:lnB>
                    <a:solidFill>
                      <a:srgbClr val="FFFFFF"/>
                    </a:solidFill>
                  </a:tcPr>
                </a:tc>
                <a:tc>
                  <a:txBody>
                    <a:bodyPr/>
                    <a:lstStyle/>
                    <a:p>
                      <a:pPr fontAlgn="t"/>
                      <a:r>
                        <a:rPr lang="en-IN" sz="1800">
                          <a:effectLst/>
                        </a:rPr>
                        <a:t>no</a:t>
                      </a:r>
                    </a:p>
                  </a:txBody>
                  <a:tcPr marL="57433" marR="57433" marT="43075" marB="43075">
                    <a:lnL w="12700" cap="flat" cmpd="sng" algn="ctr">
                      <a:solidFill>
                        <a:srgbClr val="F0226B"/>
                      </a:solidFill>
                      <a:prstDash val="solid"/>
                      <a:round/>
                      <a:headEnd type="none" w="med" len="med"/>
                      <a:tailEnd type="none" w="med" len="med"/>
                    </a:lnL>
                    <a:lnR w="12700" cap="flat" cmpd="sng" algn="ctr">
                      <a:solidFill>
                        <a:srgbClr val="F0226B"/>
                      </a:solidFill>
                      <a:prstDash val="solid"/>
                      <a:round/>
                      <a:headEnd type="none" w="med" len="med"/>
                      <a:tailEnd type="none" w="med" len="med"/>
                    </a:lnR>
                    <a:lnT w="7620" cap="flat" cmpd="sng" algn="ctr">
                      <a:solidFill>
                        <a:srgbClr val="F0226B"/>
                      </a:solidFill>
                      <a:prstDash val="solid"/>
                      <a:round/>
                      <a:headEnd type="none" w="med" len="med"/>
                      <a:tailEnd type="none" w="med" len="med"/>
                    </a:lnT>
                    <a:lnB w="7620" cap="flat" cmpd="sng" algn="ctr">
                      <a:solidFill>
                        <a:srgbClr val="70C82F"/>
                      </a:solidFill>
                      <a:prstDash val="solid"/>
                      <a:round/>
                      <a:headEnd type="none" w="med" len="med"/>
                      <a:tailEnd type="none" w="med" len="med"/>
                    </a:lnB>
                    <a:solidFill>
                      <a:srgbClr val="FFFFFF"/>
                    </a:solidFill>
                  </a:tcPr>
                </a:tc>
              </a:tr>
              <a:tr h="532704">
                <a:tc>
                  <a:txBody>
                    <a:bodyPr/>
                    <a:lstStyle/>
                    <a:p>
                      <a:pPr fontAlgn="t"/>
                      <a:r>
                        <a:rPr lang="en-IN" sz="1800" u="none" strike="noStrike">
                          <a:effectLst/>
                          <a:hlinkClick r:id="rId6"/>
                        </a:rPr>
                        <a:t>PerfTips</a:t>
                      </a:r>
                      <a:endParaRPr lang="en-IN" sz="1800">
                        <a:effectLst/>
                      </a:endParaRPr>
                    </a:p>
                  </a:txBody>
                  <a:tcPr marL="57433" marR="57433" marT="43075" marB="43075">
                    <a:lnL w="12700" cap="flat" cmpd="sng" algn="ctr">
                      <a:solidFill>
                        <a:srgbClr val="00256B"/>
                      </a:solidFill>
                      <a:prstDash val="solid"/>
                      <a:round/>
                      <a:headEnd type="none" w="med" len="med"/>
                      <a:tailEnd type="none" w="med" len="med"/>
                    </a:lnL>
                    <a:lnR w="12700" cap="flat" cmpd="sng" algn="ctr">
                      <a:solidFill>
                        <a:srgbClr val="803E6B"/>
                      </a:solidFill>
                      <a:prstDash val="solid"/>
                      <a:round/>
                      <a:headEnd type="none" w="med" len="med"/>
                      <a:tailEnd type="none" w="med" len="med"/>
                    </a:lnR>
                    <a:lnT w="7620" cap="flat" cmpd="sng" algn="ctr">
                      <a:solidFill>
                        <a:srgbClr val="00256B"/>
                      </a:solidFill>
                      <a:prstDash val="solid"/>
                      <a:round/>
                      <a:headEnd type="none" w="med" len="med"/>
                      <a:tailEnd type="none" w="med" len="med"/>
                    </a:lnT>
                    <a:lnB w="7620" cap="flat" cmpd="sng" algn="ctr">
                      <a:solidFill>
                        <a:srgbClr val="50CD2F"/>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803E6B"/>
                      </a:solidFill>
                      <a:prstDash val="solid"/>
                      <a:round/>
                      <a:headEnd type="none" w="med" len="med"/>
                      <a:tailEnd type="none" w="med" len="med"/>
                    </a:lnL>
                    <a:lnR w="12700" cap="flat" cmpd="sng" algn="ctr">
                      <a:solidFill>
                        <a:srgbClr val="10246B"/>
                      </a:solidFill>
                      <a:prstDash val="solid"/>
                      <a:round/>
                      <a:headEnd type="none" w="med" len="med"/>
                      <a:tailEnd type="none" w="med" len="med"/>
                    </a:lnR>
                    <a:lnT w="7620" cap="flat" cmpd="sng" algn="ctr">
                      <a:solidFill>
                        <a:srgbClr val="803E6B"/>
                      </a:solidFill>
                      <a:prstDash val="solid"/>
                      <a:round/>
                      <a:headEnd type="none" w="med" len="med"/>
                      <a:tailEnd type="none" w="med" len="med"/>
                    </a:lnT>
                    <a:lnB w="7620" cap="flat" cmpd="sng" algn="ctr">
                      <a:solidFill>
                        <a:srgbClr val="50CD2F"/>
                      </a:solidFill>
                      <a:prstDash val="solid"/>
                      <a:round/>
                      <a:headEnd type="none" w="med" len="med"/>
                      <a:tailEnd type="none" w="med" len="med"/>
                    </a:lnB>
                    <a:solidFill>
                      <a:srgbClr val="FFFFFF"/>
                    </a:solidFill>
                  </a:tcPr>
                </a:tc>
                <a:tc>
                  <a:txBody>
                    <a:bodyPr/>
                    <a:lstStyle/>
                    <a:p>
                      <a:pPr fontAlgn="t"/>
                      <a:r>
                        <a:rPr lang="en-IN" sz="1800">
                          <a:effectLst/>
                        </a:rPr>
                        <a:t>yes for XAML, no for HTML</a:t>
                      </a:r>
                    </a:p>
                  </a:txBody>
                  <a:tcPr marL="57433" marR="57433" marT="43075" marB="43075">
                    <a:lnL w="12700" cap="flat" cmpd="sng" algn="ctr">
                      <a:solidFill>
                        <a:srgbClr val="10246B"/>
                      </a:solidFill>
                      <a:prstDash val="solid"/>
                      <a:round/>
                      <a:headEnd type="none" w="med" len="med"/>
                      <a:tailEnd type="none" w="med" len="med"/>
                    </a:lnL>
                    <a:lnR w="12700" cap="flat" cmpd="sng" algn="ctr">
                      <a:solidFill>
                        <a:srgbClr val="70C82F"/>
                      </a:solidFill>
                      <a:prstDash val="solid"/>
                      <a:round/>
                      <a:headEnd type="none" w="med" len="med"/>
                      <a:tailEnd type="none" w="med" len="med"/>
                    </a:lnR>
                    <a:lnT w="7620" cap="flat" cmpd="sng" algn="ctr">
                      <a:solidFill>
                        <a:srgbClr val="10246B"/>
                      </a:solidFill>
                      <a:prstDash val="solid"/>
                      <a:round/>
                      <a:headEnd type="none" w="med" len="med"/>
                      <a:tailEnd type="none" w="med" len="med"/>
                    </a:lnT>
                    <a:lnB w="7620" cap="flat" cmpd="sng" algn="ctr">
                      <a:solidFill>
                        <a:srgbClr val="C0C62F"/>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70C82F"/>
                      </a:solidFill>
                      <a:prstDash val="solid"/>
                      <a:round/>
                      <a:headEnd type="none" w="med" len="med"/>
                      <a:tailEnd type="none" w="med" len="med"/>
                    </a:lnL>
                    <a:lnR w="12700" cap="flat" cmpd="sng" algn="ctr">
                      <a:solidFill>
                        <a:srgbClr val="70C82F"/>
                      </a:solidFill>
                      <a:prstDash val="solid"/>
                      <a:round/>
                      <a:headEnd type="none" w="med" len="med"/>
                      <a:tailEnd type="none" w="med" len="med"/>
                    </a:lnR>
                    <a:lnT w="7620" cap="flat" cmpd="sng" algn="ctr">
                      <a:solidFill>
                        <a:srgbClr val="70C82F"/>
                      </a:solidFill>
                      <a:prstDash val="solid"/>
                      <a:round/>
                      <a:headEnd type="none" w="med" len="med"/>
                      <a:tailEnd type="none" w="med" len="med"/>
                    </a:lnT>
                    <a:lnB w="7620" cap="flat" cmpd="sng" algn="ctr">
                      <a:solidFill>
                        <a:srgbClr val="A0C82F"/>
                      </a:solidFill>
                      <a:prstDash val="solid"/>
                      <a:round/>
                      <a:headEnd type="none" w="med" len="med"/>
                      <a:tailEnd type="none" w="med" len="med"/>
                    </a:lnB>
                    <a:solidFill>
                      <a:srgbClr val="FFFFFF"/>
                    </a:solidFill>
                  </a:tcPr>
                </a:tc>
              </a:tr>
              <a:tr h="532704">
                <a:tc>
                  <a:txBody>
                    <a:bodyPr/>
                    <a:lstStyle/>
                    <a:p>
                      <a:pPr fontAlgn="t"/>
                      <a:r>
                        <a:rPr lang="en-IN" sz="1800" u="none" strike="noStrike">
                          <a:effectLst/>
                          <a:hlinkClick r:id="rId7"/>
                        </a:rPr>
                        <a:t>Performance Explorer</a:t>
                      </a:r>
                      <a:endParaRPr lang="en-IN" sz="1800">
                        <a:effectLst/>
                      </a:endParaRPr>
                    </a:p>
                  </a:txBody>
                  <a:tcPr marL="57433" marR="57433" marT="43075" marB="43075">
                    <a:lnL w="12700" cap="flat" cmpd="sng" algn="ctr">
                      <a:solidFill>
                        <a:srgbClr val="50CD2F"/>
                      </a:solidFill>
                      <a:prstDash val="solid"/>
                      <a:round/>
                      <a:headEnd type="none" w="med" len="med"/>
                      <a:tailEnd type="none" w="med" len="med"/>
                    </a:lnL>
                    <a:lnR w="12700" cap="flat" cmpd="sng" algn="ctr">
                      <a:solidFill>
                        <a:srgbClr val="50CD2F"/>
                      </a:solidFill>
                      <a:prstDash val="solid"/>
                      <a:round/>
                      <a:headEnd type="none" w="med" len="med"/>
                      <a:tailEnd type="none" w="med" len="med"/>
                    </a:lnR>
                    <a:lnT w="7620" cap="flat" cmpd="sng" algn="ctr">
                      <a:solidFill>
                        <a:srgbClr val="50CD2F"/>
                      </a:solidFill>
                      <a:prstDash val="solid"/>
                      <a:round/>
                      <a:headEnd type="none" w="med" len="med"/>
                      <a:tailEnd type="none" w="med" len="med"/>
                    </a:lnT>
                    <a:lnB w="7620" cap="flat" cmpd="sng" algn="ctr">
                      <a:solidFill>
                        <a:srgbClr val="40CE2F"/>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50CD2F"/>
                      </a:solidFill>
                      <a:prstDash val="solid"/>
                      <a:round/>
                      <a:headEnd type="none" w="med" len="med"/>
                      <a:tailEnd type="none" w="med" len="med"/>
                    </a:lnL>
                    <a:lnR w="12700" cap="flat" cmpd="sng" algn="ctr">
                      <a:solidFill>
                        <a:srgbClr val="C0C62F"/>
                      </a:solidFill>
                      <a:prstDash val="solid"/>
                      <a:round/>
                      <a:headEnd type="none" w="med" len="med"/>
                      <a:tailEnd type="none" w="med" len="med"/>
                    </a:lnR>
                    <a:lnT w="7620" cap="flat" cmpd="sng" algn="ctr">
                      <a:solidFill>
                        <a:srgbClr val="50CD2F"/>
                      </a:solidFill>
                      <a:prstDash val="solid"/>
                      <a:round/>
                      <a:headEnd type="none" w="med" len="med"/>
                      <a:tailEnd type="none" w="med" len="med"/>
                    </a:lnT>
                    <a:lnB w="7620" cap="flat" cmpd="sng" algn="ctr">
                      <a:solidFill>
                        <a:srgbClr val="C0CF2F"/>
                      </a:solidFill>
                      <a:prstDash val="solid"/>
                      <a:round/>
                      <a:headEnd type="none" w="med" len="med"/>
                      <a:tailEnd type="none" w="med" len="med"/>
                    </a:lnB>
                    <a:solidFill>
                      <a:srgbClr val="FFFFFF"/>
                    </a:solidFill>
                  </a:tcPr>
                </a:tc>
                <a:tc>
                  <a:txBody>
                    <a:bodyPr/>
                    <a:lstStyle/>
                    <a:p>
                      <a:pPr fontAlgn="t"/>
                      <a:r>
                        <a:rPr lang="en-IN" sz="1800">
                          <a:effectLst/>
                        </a:rPr>
                        <a:t>no</a:t>
                      </a:r>
                    </a:p>
                  </a:txBody>
                  <a:tcPr marL="57433" marR="57433" marT="43075" marB="43075">
                    <a:lnL w="12700" cap="flat" cmpd="sng" algn="ctr">
                      <a:solidFill>
                        <a:srgbClr val="C0C62F"/>
                      </a:solidFill>
                      <a:prstDash val="solid"/>
                      <a:round/>
                      <a:headEnd type="none" w="med" len="med"/>
                      <a:tailEnd type="none" w="med" len="med"/>
                    </a:lnL>
                    <a:lnR w="12700" cap="flat" cmpd="sng" algn="ctr">
                      <a:solidFill>
                        <a:srgbClr val="A0C82F"/>
                      </a:solidFill>
                      <a:prstDash val="solid"/>
                      <a:round/>
                      <a:headEnd type="none" w="med" len="med"/>
                      <a:tailEnd type="none" w="med" len="med"/>
                    </a:lnR>
                    <a:lnT w="7620" cap="flat" cmpd="sng" algn="ctr">
                      <a:solidFill>
                        <a:srgbClr val="C0C62F"/>
                      </a:solidFill>
                      <a:prstDash val="solid"/>
                      <a:round/>
                      <a:headEnd type="none" w="med" len="med"/>
                      <a:tailEnd type="none" w="med" len="med"/>
                    </a:lnT>
                    <a:lnB w="7620" cap="flat" cmpd="sng" algn="ctr">
                      <a:solidFill>
                        <a:srgbClr val="80C42F"/>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A0C82F"/>
                      </a:solidFill>
                      <a:prstDash val="solid"/>
                      <a:round/>
                      <a:headEnd type="none" w="med" len="med"/>
                      <a:tailEnd type="none" w="med" len="med"/>
                    </a:lnL>
                    <a:lnR w="12700" cap="flat" cmpd="sng" algn="ctr">
                      <a:solidFill>
                        <a:srgbClr val="A0C82F"/>
                      </a:solidFill>
                      <a:prstDash val="solid"/>
                      <a:round/>
                      <a:headEnd type="none" w="med" len="med"/>
                      <a:tailEnd type="none" w="med" len="med"/>
                    </a:lnR>
                    <a:lnT w="7620" cap="flat" cmpd="sng" algn="ctr">
                      <a:solidFill>
                        <a:srgbClr val="A0C82F"/>
                      </a:solidFill>
                      <a:prstDash val="solid"/>
                      <a:round/>
                      <a:headEnd type="none" w="med" len="med"/>
                      <a:tailEnd type="none" w="med" len="med"/>
                    </a:lnT>
                    <a:lnB w="7620" cap="flat" cmpd="sng" algn="ctr">
                      <a:solidFill>
                        <a:srgbClr val="50D32F"/>
                      </a:solidFill>
                      <a:prstDash val="solid"/>
                      <a:round/>
                      <a:headEnd type="none" w="med" len="med"/>
                      <a:tailEnd type="none" w="med" len="med"/>
                    </a:lnB>
                    <a:solidFill>
                      <a:srgbClr val="FFFFFF"/>
                    </a:solidFill>
                  </a:tcPr>
                </a:tc>
              </a:tr>
              <a:tr h="762908">
                <a:tc>
                  <a:txBody>
                    <a:bodyPr/>
                    <a:lstStyle/>
                    <a:p>
                      <a:pPr fontAlgn="t"/>
                      <a:r>
                        <a:rPr lang="en-IN" sz="1800" u="none" strike="noStrike">
                          <a:effectLst/>
                          <a:hlinkClick r:id="rId8"/>
                        </a:rPr>
                        <a:t>IntelliTrace</a:t>
                      </a:r>
                      <a:endParaRPr lang="en-IN" sz="1800">
                        <a:effectLst/>
                      </a:endParaRPr>
                    </a:p>
                  </a:txBody>
                  <a:tcPr marL="57433" marR="57433" marT="43075" marB="43075">
                    <a:lnL w="12700" cap="flat" cmpd="sng" algn="ctr">
                      <a:solidFill>
                        <a:srgbClr val="40CE2F"/>
                      </a:solidFill>
                      <a:prstDash val="solid"/>
                      <a:round/>
                      <a:headEnd type="none" w="med" len="med"/>
                      <a:tailEnd type="none" w="med" len="med"/>
                    </a:lnL>
                    <a:lnR w="12700" cap="flat" cmpd="sng" algn="ctr">
                      <a:solidFill>
                        <a:srgbClr val="C0CF2F"/>
                      </a:solidFill>
                      <a:prstDash val="solid"/>
                      <a:round/>
                      <a:headEnd type="none" w="med" len="med"/>
                      <a:tailEnd type="none" w="med" len="med"/>
                    </a:lnR>
                    <a:lnT w="7620" cap="flat" cmpd="sng" algn="ctr">
                      <a:solidFill>
                        <a:srgbClr val="40CE2F"/>
                      </a:solidFill>
                      <a:prstDash val="solid"/>
                      <a:round/>
                      <a:headEnd type="none" w="med" len="med"/>
                      <a:tailEnd type="none" w="med" len="med"/>
                    </a:lnT>
                    <a:lnB w="7620" cap="flat" cmpd="sng" algn="ctr">
                      <a:solidFill>
                        <a:srgbClr val="90D82F"/>
                      </a:solidFill>
                      <a:prstDash val="solid"/>
                      <a:round/>
                      <a:headEnd type="none" w="med" len="med"/>
                      <a:tailEnd type="none" w="med" len="med"/>
                    </a:lnB>
                    <a:solidFill>
                      <a:srgbClr val="FFFFFF"/>
                    </a:solidFill>
                  </a:tcPr>
                </a:tc>
                <a:tc>
                  <a:txBody>
                    <a:bodyPr/>
                    <a:lstStyle/>
                    <a:p>
                      <a:pPr fontAlgn="t"/>
                      <a:r>
                        <a:rPr lang="en-US" sz="1800">
                          <a:effectLst/>
                        </a:rPr>
                        <a:t>.NET with Visual Studio Enterprise only</a:t>
                      </a:r>
                    </a:p>
                  </a:txBody>
                  <a:tcPr marL="57433" marR="57433" marT="43075" marB="43075">
                    <a:lnL w="12700" cap="flat" cmpd="sng" algn="ctr">
                      <a:solidFill>
                        <a:srgbClr val="C0CF2F"/>
                      </a:solidFill>
                      <a:prstDash val="solid"/>
                      <a:round/>
                      <a:headEnd type="none" w="med" len="med"/>
                      <a:tailEnd type="none" w="med" len="med"/>
                    </a:lnL>
                    <a:lnR w="12700" cap="flat" cmpd="sng" algn="ctr">
                      <a:solidFill>
                        <a:srgbClr val="80C42F"/>
                      </a:solidFill>
                      <a:prstDash val="solid"/>
                      <a:round/>
                      <a:headEnd type="none" w="med" len="med"/>
                      <a:tailEnd type="none" w="med" len="med"/>
                    </a:lnR>
                    <a:lnT w="7620" cap="flat" cmpd="sng" algn="ctr">
                      <a:solidFill>
                        <a:srgbClr val="C0CF2F"/>
                      </a:solidFill>
                      <a:prstDash val="solid"/>
                      <a:round/>
                      <a:headEnd type="none" w="med" len="med"/>
                      <a:tailEnd type="none" w="med" len="med"/>
                    </a:lnT>
                    <a:lnB w="7620" cap="flat" cmpd="sng" algn="ctr">
                      <a:solidFill>
                        <a:srgbClr val="E0D02F"/>
                      </a:solidFill>
                      <a:prstDash val="solid"/>
                      <a:round/>
                      <a:headEnd type="none" w="med" len="med"/>
                      <a:tailEnd type="none" w="med" len="med"/>
                    </a:lnB>
                    <a:solidFill>
                      <a:srgbClr val="FFFFFF"/>
                    </a:solidFill>
                  </a:tcPr>
                </a:tc>
                <a:tc>
                  <a:txBody>
                    <a:bodyPr/>
                    <a:lstStyle/>
                    <a:p>
                      <a:pPr fontAlgn="t"/>
                      <a:r>
                        <a:rPr lang="en-US" sz="1800">
                          <a:effectLst/>
                        </a:rPr>
                        <a:t>.NET with Visual Studio Enterprise only</a:t>
                      </a:r>
                    </a:p>
                  </a:txBody>
                  <a:tcPr marL="57433" marR="57433" marT="43075" marB="43075">
                    <a:lnL w="12700" cap="flat" cmpd="sng" algn="ctr">
                      <a:solidFill>
                        <a:srgbClr val="80C42F"/>
                      </a:solidFill>
                      <a:prstDash val="solid"/>
                      <a:round/>
                      <a:headEnd type="none" w="med" len="med"/>
                      <a:tailEnd type="none" w="med" len="med"/>
                    </a:lnL>
                    <a:lnR w="12700" cap="flat" cmpd="sng" algn="ctr">
                      <a:solidFill>
                        <a:srgbClr val="50D32F"/>
                      </a:solidFill>
                      <a:prstDash val="solid"/>
                      <a:round/>
                      <a:headEnd type="none" w="med" len="med"/>
                      <a:tailEnd type="none" w="med" len="med"/>
                    </a:lnR>
                    <a:lnT w="7620" cap="flat" cmpd="sng" algn="ctr">
                      <a:solidFill>
                        <a:srgbClr val="80C42F"/>
                      </a:solidFill>
                      <a:prstDash val="solid"/>
                      <a:round/>
                      <a:headEnd type="none" w="med" len="med"/>
                      <a:tailEnd type="none" w="med" len="med"/>
                    </a:lnT>
                    <a:lnB w="7620" cap="flat" cmpd="sng" algn="ctr">
                      <a:solidFill>
                        <a:srgbClr val="60D22F"/>
                      </a:solidFill>
                      <a:prstDash val="solid"/>
                      <a:round/>
                      <a:headEnd type="none" w="med" len="med"/>
                      <a:tailEnd type="none" w="med" len="med"/>
                    </a:lnB>
                    <a:solidFill>
                      <a:srgbClr val="FFFFFF"/>
                    </a:solidFill>
                  </a:tcPr>
                </a:tc>
                <a:tc>
                  <a:txBody>
                    <a:bodyPr/>
                    <a:lstStyle/>
                    <a:p>
                      <a:pPr fontAlgn="t"/>
                      <a:r>
                        <a:rPr lang="en-US" sz="1800">
                          <a:effectLst/>
                        </a:rPr>
                        <a:t>.NET with Visual Studio Enterprise only</a:t>
                      </a:r>
                    </a:p>
                  </a:txBody>
                  <a:tcPr marL="57433" marR="57433" marT="43075" marB="43075">
                    <a:lnL w="12700" cap="flat" cmpd="sng" algn="ctr">
                      <a:solidFill>
                        <a:srgbClr val="50D32F"/>
                      </a:solidFill>
                      <a:prstDash val="solid"/>
                      <a:round/>
                      <a:headEnd type="none" w="med" len="med"/>
                      <a:tailEnd type="none" w="med" len="med"/>
                    </a:lnL>
                    <a:lnR w="12700" cap="flat" cmpd="sng" algn="ctr">
                      <a:solidFill>
                        <a:srgbClr val="50D32F"/>
                      </a:solidFill>
                      <a:prstDash val="solid"/>
                      <a:round/>
                      <a:headEnd type="none" w="med" len="med"/>
                      <a:tailEnd type="none" w="med" len="med"/>
                    </a:lnR>
                    <a:lnT w="7620" cap="flat" cmpd="sng" algn="ctr">
                      <a:solidFill>
                        <a:srgbClr val="50D32F"/>
                      </a:solidFill>
                      <a:prstDash val="solid"/>
                      <a:round/>
                      <a:headEnd type="none" w="med" len="med"/>
                      <a:tailEnd type="none" w="med" len="med"/>
                    </a:lnT>
                    <a:lnB w="7620" cap="flat" cmpd="sng" algn="ctr">
                      <a:solidFill>
                        <a:srgbClr val="F0D52F"/>
                      </a:solidFill>
                      <a:prstDash val="solid"/>
                      <a:round/>
                      <a:headEnd type="none" w="med" len="med"/>
                      <a:tailEnd type="none" w="med" len="med"/>
                    </a:lnB>
                    <a:solidFill>
                      <a:srgbClr val="FFFFFF"/>
                    </a:solidFill>
                  </a:tcPr>
                </a:tc>
              </a:tr>
              <a:tr h="302500">
                <a:tc>
                  <a:txBody>
                    <a:bodyPr/>
                    <a:lstStyle/>
                    <a:p>
                      <a:pPr fontAlgn="t"/>
                      <a:r>
                        <a:rPr lang="en-IN" sz="1800" u="none" strike="noStrike">
                          <a:effectLst/>
                          <a:hlinkClick r:id="rId9"/>
                        </a:rPr>
                        <a:t>Network Usage</a:t>
                      </a:r>
                      <a:endParaRPr lang="en-IN" sz="1800">
                        <a:effectLst/>
                      </a:endParaRPr>
                    </a:p>
                  </a:txBody>
                  <a:tcPr marL="57433" marR="57433" marT="43075" marB="43075">
                    <a:lnL w="12700" cap="flat" cmpd="sng" algn="ctr">
                      <a:solidFill>
                        <a:srgbClr val="90D82F"/>
                      </a:solidFill>
                      <a:prstDash val="solid"/>
                      <a:round/>
                      <a:headEnd type="none" w="med" len="med"/>
                      <a:tailEnd type="none" w="med" len="med"/>
                    </a:lnL>
                    <a:lnR w="12700" cap="flat" cmpd="sng" algn="ctr">
                      <a:solidFill>
                        <a:srgbClr val="E0D02F"/>
                      </a:solidFill>
                      <a:prstDash val="solid"/>
                      <a:round/>
                      <a:headEnd type="none" w="med" len="med"/>
                      <a:tailEnd type="none" w="med" len="med"/>
                    </a:lnR>
                    <a:lnT w="7620" cap="flat" cmpd="sng" algn="ctr">
                      <a:solidFill>
                        <a:srgbClr val="90D82F"/>
                      </a:solidFill>
                      <a:prstDash val="solid"/>
                      <a:round/>
                      <a:headEnd type="none" w="med" len="med"/>
                      <a:tailEnd type="none" w="med" len="med"/>
                    </a:lnT>
                    <a:lnB w="7620" cap="flat" cmpd="sng" algn="ctr">
                      <a:solidFill>
                        <a:srgbClr val="90D22F"/>
                      </a:solidFill>
                      <a:prstDash val="solid"/>
                      <a:round/>
                      <a:headEnd type="none" w="med" len="med"/>
                      <a:tailEnd type="none" w="med" len="med"/>
                    </a:lnB>
                    <a:solidFill>
                      <a:srgbClr val="FFFFFF"/>
                    </a:solidFill>
                  </a:tcPr>
                </a:tc>
                <a:tc>
                  <a:txBody>
                    <a:bodyPr/>
                    <a:lstStyle/>
                    <a:p>
                      <a:pPr fontAlgn="t"/>
                      <a:r>
                        <a:rPr lang="en-IN" sz="1800">
                          <a:effectLst/>
                        </a:rPr>
                        <a:t>no</a:t>
                      </a:r>
                    </a:p>
                  </a:txBody>
                  <a:tcPr marL="57433" marR="57433" marT="43075" marB="43075">
                    <a:lnL w="12700" cap="flat" cmpd="sng" algn="ctr">
                      <a:solidFill>
                        <a:srgbClr val="E0D02F"/>
                      </a:solidFill>
                      <a:prstDash val="solid"/>
                      <a:round/>
                      <a:headEnd type="none" w="med" len="med"/>
                      <a:tailEnd type="none" w="med" len="med"/>
                    </a:lnL>
                    <a:lnR w="12700" cap="flat" cmpd="sng" algn="ctr">
                      <a:solidFill>
                        <a:srgbClr val="60D22F"/>
                      </a:solidFill>
                      <a:prstDash val="solid"/>
                      <a:round/>
                      <a:headEnd type="none" w="med" len="med"/>
                      <a:tailEnd type="none" w="med" len="med"/>
                    </a:lnR>
                    <a:lnT w="7620" cap="flat" cmpd="sng" algn="ctr">
                      <a:solidFill>
                        <a:srgbClr val="E0D02F"/>
                      </a:solidFill>
                      <a:prstDash val="solid"/>
                      <a:round/>
                      <a:headEnd type="none" w="med" len="med"/>
                      <a:tailEnd type="none" w="med" len="med"/>
                    </a:lnT>
                    <a:lnB w="7620" cap="flat" cmpd="sng" algn="ctr">
                      <a:solidFill>
                        <a:srgbClr val="90D22F"/>
                      </a:solidFill>
                      <a:prstDash val="solid"/>
                      <a:round/>
                      <a:headEnd type="none" w="med" len="med"/>
                      <a:tailEnd type="none" w="med" len="med"/>
                    </a:lnB>
                    <a:solidFill>
                      <a:srgbClr val="FFFFFF"/>
                    </a:solidFill>
                  </a:tcPr>
                </a:tc>
                <a:tc>
                  <a:txBody>
                    <a:bodyPr/>
                    <a:lstStyle/>
                    <a:p>
                      <a:pPr fontAlgn="t"/>
                      <a:r>
                        <a:rPr lang="en-IN" sz="1800">
                          <a:effectLst/>
                        </a:rPr>
                        <a:t>yes</a:t>
                      </a:r>
                    </a:p>
                  </a:txBody>
                  <a:tcPr marL="57433" marR="57433" marT="43075" marB="43075">
                    <a:lnL w="12700" cap="flat" cmpd="sng" algn="ctr">
                      <a:solidFill>
                        <a:srgbClr val="60D22F"/>
                      </a:solidFill>
                      <a:prstDash val="solid"/>
                      <a:round/>
                      <a:headEnd type="none" w="med" len="med"/>
                      <a:tailEnd type="none" w="med" len="med"/>
                    </a:lnL>
                    <a:lnR w="12700" cap="flat" cmpd="sng" algn="ctr">
                      <a:solidFill>
                        <a:srgbClr val="F0D52F"/>
                      </a:solidFill>
                      <a:prstDash val="solid"/>
                      <a:round/>
                      <a:headEnd type="none" w="med" len="med"/>
                      <a:tailEnd type="none" w="med" len="med"/>
                    </a:lnR>
                    <a:lnT w="7620" cap="flat" cmpd="sng" algn="ctr">
                      <a:solidFill>
                        <a:srgbClr val="60D22F"/>
                      </a:solidFill>
                      <a:prstDash val="solid"/>
                      <a:round/>
                      <a:headEnd type="none" w="med" len="med"/>
                      <a:tailEnd type="none" w="med" len="med"/>
                    </a:lnT>
                    <a:lnB w="7620" cap="flat" cmpd="sng" algn="ctr">
                      <a:solidFill>
                        <a:srgbClr val="F0D82F"/>
                      </a:solidFill>
                      <a:prstDash val="solid"/>
                      <a:round/>
                      <a:headEnd type="none" w="med" len="med"/>
                      <a:tailEnd type="none" w="med" len="med"/>
                    </a:lnB>
                    <a:solidFill>
                      <a:srgbClr val="FFFFFF"/>
                    </a:solidFill>
                  </a:tcPr>
                </a:tc>
                <a:tc>
                  <a:txBody>
                    <a:bodyPr/>
                    <a:lstStyle/>
                    <a:p>
                      <a:pPr fontAlgn="t"/>
                      <a:r>
                        <a:rPr lang="en-IN" sz="1800">
                          <a:effectLst/>
                        </a:rPr>
                        <a:t>no</a:t>
                      </a:r>
                    </a:p>
                  </a:txBody>
                  <a:tcPr marL="57433" marR="57433" marT="43075" marB="43075">
                    <a:lnL w="12700" cap="flat" cmpd="sng" algn="ctr">
                      <a:solidFill>
                        <a:srgbClr val="F0D52F"/>
                      </a:solidFill>
                      <a:prstDash val="solid"/>
                      <a:round/>
                      <a:headEnd type="none" w="med" len="med"/>
                      <a:tailEnd type="none" w="med" len="med"/>
                    </a:lnL>
                    <a:lnR w="12700" cap="flat" cmpd="sng" algn="ctr">
                      <a:solidFill>
                        <a:srgbClr val="F0D52F"/>
                      </a:solidFill>
                      <a:prstDash val="solid"/>
                      <a:round/>
                      <a:headEnd type="none" w="med" len="med"/>
                      <a:tailEnd type="none" w="med" len="med"/>
                    </a:lnR>
                    <a:lnT w="7620" cap="flat" cmpd="sng" algn="ctr">
                      <a:solidFill>
                        <a:srgbClr val="F0D52F"/>
                      </a:solidFill>
                      <a:prstDash val="solid"/>
                      <a:round/>
                      <a:headEnd type="none" w="med" len="med"/>
                      <a:tailEnd type="none" w="med" len="med"/>
                    </a:lnT>
                    <a:lnB w="7620" cap="flat" cmpd="sng" algn="ctr">
                      <a:solidFill>
                        <a:srgbClr val="F0D22F"/>
                      </a:solidFill>
                      <a:prstDash val="solid"/>
                      <a:round/>
                      <a:headEnd type="none" w="med" len="med"/>
                      <a:tailEnd type="none" w="med" len="med"/>
                    </a:lnB>
                    <a:solidFill>
                      <a:srgbClr val="FFFFFF"/>
                    </a:solidFill>
                  </a:tcPr>
                </a:tc>
              </a:tr>
              <a:tr h="532704">
                <a:tc>
                  <a:txBody>
                    <a:bodyPr/>
                    <a:lstStyle/>
                    <a:p>
                      <a:pPr fontAlgn="t"/>
                      <a:r>
                        <a:rPr lang="en-IN" sz="1800" u="none" strike="noStrike">
                          <a:effectLst/>
                          <a:hlinkClick r:id="rId10"/>
                        </a:rPr>
                        <a:t>HTML UI responsiveness</a:t>
                      </a:r>
                      <a:endParaRPr lang="en-IN" sz="1800">
                        <a:effectLst/>
                      </a:endParaRPr>
                    </a:p>
                  </a:txBody>
                  <a:tcPr marL="57433" marR="57433" marT="43075" marB="43075">
                    <a:lnL w="12700" cap="flat" cmpd="sng" algn="ctr">
                      <a:solidFill>
                        <a:srgbClr val="90D22F"/>
                      </a:solidFill>
                      <a:prstDash val="solid"/>
                      <a:round/>
                      <a:headEnd type="none" w="med" len="med"/>
                      <a:tailEnd type="none" w="med" len="med"/>
                    </a:lnL>
                    <a:lnR w="12700" cap="flat" cmpd="sng" algn="ctr">
                      <a:solidFill>
                        <a:srgbClr val="90D22F"/>
                      </a:solidFill>
                      <a:prstDash val="solid"/>
                      <a:round/>
                      <a:headEnd type="none" w="med" len="med"/>
                      <a:tailEnd type="none" w="med" len="med"/>
                    </a:lnR>
                    <a:lnT w="7620" cap="flat" cmpd="sng" algn="ctr">
                      <a:solidFill>
                        <a:srgbClr val="90D22F"/>
                      </a:solidFill>
                      <a:prstDash val="solid"/>
                      <a:round/>
                      <a:headEnd type="none" w="med" len="med"/>
                      <a:tailEnd type="none" w="med" len="med"/>
                    </a:lnT>
                    <a:lnB w="7620" cap="flat" cmpd="sng" algn="ctr">
                      <a:solidFill>
                        <a:srgbClr val="C0E42F"/>
                      </a:solidFill>
                      <a:prstDash val="solid"/>
                      <a:round/>
                      <a:headEnd type="none" w="med" len="med"/>
                      <a:tailEnd type="none" w="med" len="med"/>
                    </a:lnB>
                    <a:solidFill>
                      <a:srgbClr val="FFFFFF"/>
                    </a:solidFill>
                  </a:tcPr>
                </a:tc>
                <a:tc>
                  <a:txBody>
                    <a:bodyPr/>
                    <a:lstStyle/>
                    <a:p>
                      <a:pPr fontAlgn="t"/>
                      <a:r>
                        <a:rPr lang="en-IN" sz="1800">
                          <a:effectLst/>
                        </a:rPr>
                        <a:t>no</a:t>
                      </a:r>
                    </a:p>
                  </a:txBody>
                  <a:tcPr marL="57433" marR="57433" marT="43075" marB="43075">
                    <a:lnL w="12700" cap="flat" cmpd="sng" algn="ctr">
                      <a:solidFill>
                        <a:srgbClr val="90D22F"/>
                      </a:solidFill>
                      <a:prstDash val="solid"/>
                      <a:round/>
                      <a:headEnd type="none" w="med" len="med"/>
                      <a:tailEnd type="none" w="med" len="med"/>
                    </a:lnL>
                    <a:lnR w="12700" cap="flat" cmpd="sng" algn="ctr">
                      <a:solidFill>
                        <a:srgbClr val="F0D82F"/>
                      </a:solidFill>
                      <a:prstDash val="solid"/>
                      <a:round/>
                      <a:headEnd type="none" w="med" len="med"/>
                      <a:tailEnd type="none" w="med" len="med"/>
                    </a:lnR>
                    <a:lnT w="7620" cap="flat" cmpd="sng" algn="ctr">
                      <a:solidFill>
                        <a:srgbClr val="90D22F"/>
                      </a:solidFill>
                      <a:prstDash val="solid"/>
                      <a:round/>
                      <a:headEnd type="none" w="med" len="med"/>
                      <a:tailEnd type="none" w="med" len="med"/>
                    </a:lnT>
                    <a:lnB w="7620" cap="flat" cmpd="sng" algn="ctr">
                      <a:solidFill>
                        <a:srgbClr val="40E62F"/>
                      </a:solidFill>
                      <a:prstDash val="solid"/>
                      <a:round/>
                      <a:headEnd type="none" w="med" len="med"/>
                      <a:tailEnd type="none" w="med" len="med"/>
                    </a:lnB>
                    <a:solidFill>
                      <a:srgbClr val="FFFFFF"/>
                    </a:solidFill>
                  </a:tcPr>
                </a:tc>
                <a:tc>
                  <a:txBody>
                    <a:bodyPr/>
                    <a:lstStyle/>
                    <a:p>
                      <a:pPr fontAlgn="t"/>
                      <a:r>
                        <a:rPr lang="en-IN" sz="1800">
                          <a:effectLst/>
                        </a:rPr>
                        <a:t>yes for HTML, no for XAML</a:t>
                      </a:r>
                    </a:p>
                  </a:txBody>
                  <a:tcPr marL="57433" marR="57433" marT="43075" marB="43075">
                    <a:lnL w="12700" cap="flat" cmpd="sng" algn="ctr">
                      <a:solidFill>
                        <a:srgbClr val="F0D82F"/>
                      </a:solidFill>
                      <a:prstDash val="solid"/>
                      <a:round/>
                      <a:headEnd type="none" w="med" len="med"/>
                      <a:tailEnd type="none" w="med" len="med"/>
                    </a:lnL>
                    <a:lnR w="12700" cap="flat" cmpd="sng" algn="ctr">
                      <a:solidFill>
                        <a:srgbClr val="F0D22F"/>
                      </a:solidFill>
                      <a:prstDash val="solid"/>
                      <a:round/>
                      <a:headEnd type="none" w="med" len="med"/>
                      <a:tailEnd type="none" w="med" len="med"/>
                    </a:lnR>
                    <a:lnT w="7620" cap="flat" cmpd="sng" algn="ctr">
                      <a:solidFill>
                        <a:srgbClr val="F0D82F"/>
                      </a:solidFill>
                      <a:prstDash val="solid"/>
                      <a:round/>
                      <a:headEnd type="none" w="med" len="med"/>
                      <a:tailEnd type="none" w="med" len="med"/>
                    </a:lnT>
                    <a:lnB w="7620" cap="flat" cmpd="sng" algn="ctr">
                      <a:solidFill>
                        <a:srgbClr val="90E72F"/>
                      </a:solidFill>
                      <a:prstDash val="solid"/>
                      <a:round/>
                      <a:headEnd type="none" w="med" len="med"/>
                      <a:tailEnd type="none" w="med" len="med"/>
                    </a:lnB>
                    <a:solidFill>
                      <a:srgbClr val="FFFFFF"/>
                    </a:solidFill>
                  </a:tcPr>
                </a:tc>
                <a:tc>
                  <a:txBody>
                    <a:bodyPr/>
                    <a:lstStyle/>
                    <a:p>
                      <a:pPr fontAlgn="t"/>
                      <a:r>
                        <a:rPr lang="en-IN" sz="1800">
                          <a:effectLst/>
                        </a:rPr>
                        <a:t>no</a:t>
                      </a:r>
                    </a:p>
                  </a:txBody>
                  <a:tcPr marL="57433" marR="57433" marT="43075" marB="43075">
                    <a:lnL w="12700" cap="flat" cmpd="sng" algn="ctr">
                      <a:solidFill>
                        <a:srgbClr val="F0D22F"/>
                      </a:solidFill>
                      <a:prstDash val="solid"/>
                      <a:round/>
                      <a:headEnd type="none" w="med" len="med"/>
                      <a:tailEnd type="none" w="med" len="med"/>
                    </a:lnL>
                    <a:lnR w="12700" cap="flat" cmpd="sng" algn="ctr">
                      <a:solidFill>
                        <a:srgbClr val="F0D22F"/>
                      </a:solidFill>
                      <a:prstDash val="solid"/>
                      <a:round/>
                      <a:headEnd type="none" w="med" len="med"/>
                      <a:tailEnd type="none" w="med" len="med"/>
                    </a:lnR>
                    <a:lnT w="7620" cap="flat" cmpd="sng" algn="ctr">
                      <a:solidFill>
                        <a:srgbClr val="F0D22F"/>
                      </a:solidFill>
                      <a:prstDash val="solid"/>
                      <a:round/>
                      <a:headEnd type="none" w="med" len="med"/>
                      <a:tailEnd type="none" w="med" len="med"/>
                    </a:lnT>
                    <a:lnB w="12700" cap="flat" cmpd="sng" algn="ctr">
                      <a:solidFill>
                        <a:srgbClr val="F0D22F"/>
                      </a:solidFill>
                      <a:prstDash val="solid"/>
                      <a:round/>
                      <a:headEnd type="none" w="med" len="med"/>
                      <a:tailEnd type="none" w="med" len="med"/>
                    </a:lnB>
                    <a:solidFill>
                      <a:srgbClr val="FFFFFF"/>
                    </a:solidFill>
                  </a:tcPr>
                </a:tc>
              </a:tr>
              <a:tr h="532704">
                <a:tc>
                  <a:txBody>
                    <a:bodyPr/>
                    <a:lstStyle/>
                    <a:p>
                      <a:pPr fontAlgn="t"/>
                      <a:r>
                        <a:rPr lang="en-IN" sz="1800" u="none" strike="noStrike">
                          <a:effectLst/>
                          <a:hlinkClick r:id="rId11"/>
                        </a:rPr>
                        <a:t>JavaScript Memory</a:t>
                      </a:r>
                      <a:endParaRPr lang="en-IN" sz="1800">
                        <a:effectLst/>
                      </a:endParaRPr>
                    </a:p>
                  </a:txBody>
                  <a:tcPr marL="57433" marR="57433" marT="43075" marB="43075">
                    <a:lnL w="12700" cap="flat" cmpd="sng" algn="ctr">
                      <a:solidFill>
                        <a:srgbClr val="C0E42F"/>
                      </a:solidFill>
                      <a:prstDash val="solid"/>
                      <a:round/>
                      <a:headEnd type="none" w="med" len="med"/>
                      <a:tailEnd type="none" w="med" len="med"/>
                    </a:lnL>
                    <a:lnR w="12700" cap="flat" cmpd="sng" algn="ctr">
                      <a:solidFill>
                        <a:srgbClr val="40E62F"/>
                      </a:solidFill>
                      <a:prstDash val="solid"/>
                      <a:round/>
                      <a:headEnd type="none" w="med" len="med"/>
                      <a:tailEnd type="none" w="med" len="med"/>
                    </a:lnR>
                    <a:lnT w="7620" cap="flat" cmpd="sng" algn="ctr">
                      <a:solidFill>
                        <a:srgbClr val="C0E42F"/>
                      </a:solidFill>
                      <a:prstDash val="solid"/>
                      <a:round/>
                      <a:headEnd type="none" w="med" len="med"/>
                      <a:tailEnd type="none" w="med" len="med"/>
                    </a:lnT>
                    <a:lnB w="12700" cap="flat" cmpd="sng" algn="ctr">
                      <a:solidFill>
                        <a:srgbClr val="C0E42F"/>
                      </a:solidFill>
                      <a:prstDash val="solid"/>
                      <a:round/>
                      <a:headEnd type="none" w="med" len="med"/>
                      <a:tailEnd type="none" w="med" len="med"/>
                    </a:lnB>
                    <a:solidFill>
                      <a:srgbClr val="FFFFFF"/>
                    </a:solidFill>
                  </a:tcPr>
                </a:tc>
                <a:tc>
                  <a:txBody>
                    <a:bodyPr/>
                    <a:lstStyle/>
                    <a:p>
                      <a:pPr fontAlgn="t"/>
                      <a:r>
                        <a:rPr lang="en-IN" sz="1800">
                          <a:effectLst/>
                        </a:rPr>
                        <a:t>no</a:t>
                      </a:r>
                    </a:p>
                  </a:txBody>
                  <a:tcPr marL="57433" marR="57433" marT="43075" marB="43075">
                    <a:lnL w="12700" cap="flat" cmpd="sng" algn="ctr">
                      <a:solidFill>
                        <a:srgbClr val="40E62F"/>
                      </a:solidFill>
                      <a:prstDash val="solid"/>
                      <a:round/>
                      <a:headEnd type="none" w="med" len="med"/>
                      <a:tailEnd type="none" w="med" len="med"/>
                    </a:lnL>
                    <a:lnR w="12700" cap="flat" cmpd="sng" algn="ctr">
                      <a:solidFill>
                        <a:srgbClr val="90E72F"/>
                      </a:solidFill>
                      <a:prstDash val="solid"/>
                      <a:round/>
                      <a:headEnd type="none" w="med" len="med"/>
                      <a:tailEnd type="none" w="med" len="med"/>
                    </a:lnR>
                    <a:lnT w="7620" cap="flat" cmpd="sng" algn="ctr">
                      <a:solidFill>
                        <a:srgbClr val="40E62F"/>
                      </a:solidFill>
                      <a:prstDash val="solid"/>
                      <a:round/>
                      <a:headEnd type="none" w="med" len="med"/>
                      <a:tailEnd type="none" w="med" len="med"/>
                    </a:lnT>
                    <a:lnB w="12700" cap="flat" cmpd="sng" algn="ctr">
                      <a:solidFill>
                        <a:srgbClr val="40E62F"/>
                      </a:solidFill>
                      <a:prstDash val="solid"/>
                      <a:round/>
                      <a:headEnd type="none" w="med" len="med"/>
                      <a:tailEnd type="none" w="med" len="med"/>
                    </a:lnB>
                    <a:solidFill>
                      <a:srgbClr val="FFFFFF"/>
                    </a:solidFill>
                  </a:tcPr>
                </a:tc>
                <a:tc>
                  <a:txBody>
                    <a:bodyPr/>
                    <a:lstStyle/>
                    <a:p>
                      <a:pPr fontAlgn="t"/>
                      <a:r>
                        <a:rPr lang="en-IN" sz="1800">
                          <a:effectLst/>
                        </a:rPr>
                        <a:t>yes for HTML, no for XAML</a:t>
                      </a:r>
                    </a:p>
                  </a:txBody>
                  <a:tcPr marL="57433" marR="57433" marT="43075" marB="43075">
                    <a:lnL w="12700" cap="flat" cmpd="sng" algn="ctr">
                      <a:solidFill>
                        <a:srgbClr val="90E72F"/>
                      </a:solidFill>
                      <a:prstDash val="solid"/>
                      <a:round/>
                      <a:headEnd type="none" w="med" len="med"/>
                      <a:tailEnd type="none" w="med" len="med"/>
                    </a:lnL>
                    <a:lnR w="12700" cap="flat" cmpd="sng" algn="ctr">
                      <a:solidFill>
                        <a:srgbClr val="90E72F"/>
                      </a:solidFill>
                      <a:prstDash val="solid"/>
                      <a:round/>
                      <a:headEnd type="none" w="med" len="med"/>
                      <a:tailEnd type="none" w="med" len="med"/>
                    </a:lnR>
                    <a:lnT w="7620" cap="flat" cmpd="sng" algn="ctr">
                      <a:solidFill>
                        <a:srgbClr val="90E72F"/>
                      </a:solidFill>
                      <a:prstDash val="solid"/>
                      <a:round/>
                      <a:headEnd type="none" w="med" len="med"/>
                      <a:tailEnd type="none" w="med" len="med"/>
                    </a:lnT>
                    <a:lnB w="12700" cap="flat" cmpd="sng" algn="ctr">
                      <a:solidFill>
                        <a:srgbClr val="90E72F"/>
                      </a:solidFill>
                      <a:prstDash val="solid"/>
                      <a:round/>
                      <a:headEnd type="none" w="med" len="med"/>
                      <a:tailEnd type="none" w="med" len="med"/>
                    </a:lnB>
                    <a:solidFill>
                      <a:srgbClr val="FFFFFF"/>
                    </a:solidFill>
                  </a:tcPr>
                </a:tc>
                <a:tc>
                  <a:txBody>
                    <a:bodyPr/>
                    <a:lstStyle/>
                    <a:p>
                      <a:endParaRPr lang="en-IN" sz="1800" dirty="0"/>
                    </a:p>
                  </a:txBody>
                  <a:tcPr marL="43075" marR="43075" marT="21538" marB="21538">
                    <a:lnL w="12700" cap="flat" cmpd="sng" algn="ctr">
                      <a:solidFill>
                        <a:srgbClr val="90E72F"/>
                      </a:solidFill>
                      <a:prstDash val="solid"/>
                      <a:round/>
                      <a:headEnd type="none" w="med" len="med"/>
                      <a:tailEnd type="none" w="med" len="med"/>
                    </a:lnL>
                    <a:lnT w="12700" cap="flat" cmpd="sng" algn="ctr">
                      <a:solidFill>
                        <a:srgbClr val="F0D22F"/>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41716902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smtClean="0"/>
              <a:t>Dump Files</a:t>
            </a:r>
          </a:p>
          <a:p>
            <a:r>
              <a:rPr lang="en-US" dirty="0"/>
              <a:t>A dump file is a snapshot that shows the process that was executing and modules that were loaded for an app at a point in time. </a:t>
            </a:r>
            <a:endParaRPr lang="en-US" dirty="0" smtClean="0"/>
          </a:p>
          <a:p>
            <a:r>
              <a:rPr lang="en-US" dirty="0" smtClean="0"/>
              <a:t>A </a:t>
            </a:r>
            <a:r>
              <a:rPr lang="en-US" dirty="0"/>
              <a:t>dump with heap information also includes a snapshot of the app's memory at that point</a:t>
            </a:r>
            <a:r>
              <a:rPr lang="en-US" dirty="0" smtClean="0"/>
              <a:t>.</a:t>
            </a:r>
          </a:p>
          <a:p>
            <a:r>
              <a:rPr lang="en-US" dirty="0"/>
              <a:t>Opening a dump file with a heap in Visual Studio is something like stopping at a breakpoint in a debug session. </a:t>
            </a:r>
            <a:endParaRPr lang="en-US" dirty="0" smtClean="0"/>
          </a:p>
          <a:p>
            <a:r>
              <a:rPr lang="en-US" dirty="0" smtClean="0"/>
              <a:t>Although </a:t>
            </a:r>
            <a:r>
              <a:rPr lang="en-US" dirty="0"/>
              <a:t>you can't continue execution, you can examine the stacks, threads, and variable values of the app at the time of the dump.</a:t>
            </a:r>
            <a:endParaRPr lang="en-IN" dirty="0"/>
          </a:p>
        </p:txBody>
      </p:sp>
      <p:sp>
        <p:nvSpPr>
          <p:cNvPr id="3" name="Title 2"/>
          <p:cNvSpPr>
            <a:spLocks noGrp="1"/>
          </p:cNvSpPr>
          <p:nvPr>
            <p:ph type="title"/>
          </p:nvPr>
        </p:nvSpPr>
        <p:spPr/>
        <p:txBody>
          <a:bodyPr/>
          <a:lstStyle/>
          <a:p>
            <a:r>
              <a:rPr lang="en-IN" dirty="0" smtClean="0"/>
              <a:t>Dump Analysis</a:t>
            </a:r>
            <a:endParaRPr lang="en-IN" dirty="0"/>
          </a:p>
        </p:txBody>
      </p:sp>
    </p:spTree>
    <p:extLst>
      <p:ext uri="{BB962C8B-B14F-4D97-AF65-F5344CB8AC3E}">
        <p14:creationId xmlns:p14="http://schemas.microsoft.com/office/powerpoint/2010/main" val="314294804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Dumps are mostly used to debug issues from machines that developers don't have access to. </a:t>
            </a:r>
            <a:endParaRPr lang="en-US" dirty="0" smtClean="0"/>
          </a:p>
          <a:p>
            <a:r>
              <a:rPr lang="en-US" dirty="0" smtClean="0"/>
              <a:t>You </a:t>
            </a:r>
            <a:r>
              <a:rPr lang="en-US" dirty="0"/>
              <a:t>can use a dump file from a customer's machine when you can't reproduce a crash or hang on your own machine. </a:t>
            </a:r>
            <a:endParaRPr lang="en-US" dirty="0" smtClean="0"/>
          </a:p>
          <a:p>
            <a:r>
              <a:rPr lang="en-US" dirty="0" smtClean="0"/>
              <a:t>Testers </a:t>
            </a:r>
            <a:r>
              <a:rPr lang="en-US" dirty="0"/>
              <a:t>also create dumps to save crash or hang data to use for more testing</a:t>
            </a:r>
            <a:r>
              <a:rPr lang="en-US" dirty="0" smtClean="0"/>
              <a:t>.</a:t>
            </a:r>
          </a:p>
          <a:p>
            <a:r>
              <a:rPr lang="en-US" dirty="0"/>
              <a:t>The Visual Studio debugger can save dump files for managed or native code. </a:t>
            </a:r>
            <a:endParaRPr lang="en-US" dirty="0" smtClean="0"/>
          </a:p>
          <a:p>
            <a:r>
              <a:rPr lang="en-US" dirty="0" smtClean="0"/>
              <a:t>It </a:t>
            </a:r>
            <a:r>
              <a:rPr lang="en-US" dirty="0"/>
              <a:t>can debug dump files created by Visual Studio or by other apps that save files in the </a:t>
            </a:r>
            <a:r>
              <a:rPr lang="en-US" i="1" dirty="0" err="1"/>
              <a:t>minidump</a:t>
            </a:r>
            <a:r>
              <a:rPr lang="en-US" dirty="0"/>
              <a:t> format.</a:t>
            </a:r>
            <a:endParaRPr lang="en-IN" dirty="0"/>
          </a:p>
        </p:txBody>
      </p:sp>
      <p:sp>
        <p:nvSpPr>
          <p:cNvPr id="3" name="Title 2"/>
          <p:cNvSpPr>
            <a:spLocks noGrp="1"/>
          </p:cNvSpPr>
          <p:nvPr>
            <p:ph type="title"/>
          </p:nvPr>
        </p:nvSpPr>
        <p:spPr/>
        <p:txBody>
          <a:bodyPr/>
          <a:lstStyle/>
          <a:p>
            <a:r>
              <a:rPr lang="en-IN" dirty="0" smtClean="0"/>
              <a:t>Dump Analysis</a:t>
            </a:r>
            <a:endParaRPr lang="en-IN" dirty="0"/>
          </a:p>
        </p:txBody>
      </p:sp>
    </p:spTree>
    <p:extLst>
      <p:ext uri="{BB962C8B-B14F-4D97-AF65-F5344CB8AC3E}">
        <p14:creationId xmlns:p14="http://schemas.microsoft.com/office/powerpoint/2010/main" val="52495688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Requirements and </a:t>
            </a:r>
            <a:r>
              <a:rPr lang="en-US" dirty="0" smtClean="0"/>
              <a:t>limitations</a:t>
            </a:r>
          </a:p>
          <a:p>
            <a:r>
              <a:rPr lang="en-US" dirty="0"/>
              <a:t>To debug dump files from 64-bit machines, Visual Studio must be running on a 64-bit machine</a:t>
            </a:r>
            <a:r>
              <a:rPr lang="en-US" dirty="0" smtClean="0"/>
              <a:t>.</a:t>
            </a:r>
            <a:endParaRPr lang="en-US" dirty="0"/>
          </a:p>
          <a:p>
            <a:r>
              <a:rPr lang="en-US" dirty="0"/>
              <a:t>Visual Studio can debug dump files of native apps from ARM devices. </a:t>
            </a:r>
            <a:endParaRPr lang="en-US" dirty="0" smtClean="0"/>
          </a:p>
          <a:p>
            <a:r>
              <a:rPr lang="en-US" dirty="0" smtClean="0"/>
              <a:t>It </a:t>
            </a:r>
            <a:r>
              <a:rPr lang="en-US" dirty="0"/>
              <a:t>can also debug dumps of managed apps from ARM devices, but only in the native debugger</a:t>
            </a:r>
            <a:r>
              <a:rPr lang="en-US" dirty="0" smtClean="0"/>
              <a:t>.</a:t>
            </a:r>
            <a:endParaRPr lang="en-US" dirty="0"/>
          </a:p>
          <a:p>
            <a:r>
              <a:rPr lang="en-US" dirty="0"/>
              <a:t>To debug kernel-mode dump files or use the SOS.dll debugging extension in Visual Studio, download the debugging tools for Windows in the Windows Driver Kit (WDK).</a:t>
            </a:r>
          </a:p>
          <a:p>
            <a:endParaRPr lang="en-US" dirty="0"/>
          </a:p>
        </p:txBody>
      </p:sp>
      <p:sp>
        <p:nvSpPr>
          <p:cNvPr id="3" name="Title 2"/>
          <p:cNvSpPr>
            <a:spLocks noGrp="1"/>
          </p:cNvSpPr>
          <p:nvPr>
            <p:ph type="title"/>
          </p:nvPr>
        </p:nvSpPr>
        <p:spPr/>
        <p:txBody>
          <a:bodyPr/>
          <a:lstStyle/>
          <a:p>
            <a:r>
              <a:rPr lang="en-IN" dirty="0" smtClean="0"/>
              <a:t>Dump Analysis</a:t>
            </a:r>
            <a:endParaRPr lang="en-IN" dirty="0"/>
          </a:p>
        </p:txBody>
      </p:sp>
    </p:spTree>
    <p:extLst>
      <p:ext uri="{BB962C8B-B14F-4D97-AF65-F5344CB8AC3E}">
        <p14:creationId xmlns:p14="http://schemas.microsoft.com/office/powerpoint/2010/main" val="200574185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Visual Studio can't debug dump files saved in the older, full user-mode dump format. </a:t>
            </a:r>
            <a:endParaRPr lang="en-US" dirty="0" smtClean="0"/>
          </a:p>
          <a:p>
            <a:r>
              <a:rPr lang="en-US" dirty="0" smtClean="0"/>
              <a:t>A </a:t>
            </a:r>
            <a:r>
              <a:rPr lang="en-US" dirty="0"/>
              <a:t>full user-mode dump is not the same as a dump with heap.</a:t>
            </a:r>
          </a:p>
          <a:p>
            <a:endParaRPr lang="en-US" dirty="0"/>
          </a:p>
          <a:p>
            <a:r>
              <a:rPr lang="en-US" dirty="0"/>
              <a:t>Debugging dump files of optimized code can be confusing. </a:t>
            </a:r>
            <a:endParaRPr lang="en-US" dirty="0" smtClean="0"/>
          </a:p>
          <a:p>
            <a:r>
              <a:rPr lang="en-US" dirty="0" smtClean="0"/>
              <a:t>For </a:t>
            </a:r>
            <a:r>
              <a:rPr lang="en-US" dirty="0"/>
              <a:t>example, compiler </a:t>
            </a:r>
            <a:r>
              <a:rPr lang="en-US" dirty="0" err="1"/>
              <a:t>inlining</a:t>
            </a:r>
            <a:r>
              <a:rPr lang="en-US" dirty="0"/>
              <a:t> of functions can result in unexpected call stacks, and other optimizations might change the lifetime of variables.</a:t>
            </a:r>
            <a:endParaRPr lang="en-IN" dirty="0"/>
          </a:p>
          <a:p>
            <a:endParaRPr lang="en-US" dirty="0"/>
          </a:p>
        </p:txBody>
      </p:sp>
      <p:sp>
        <p:nvSpPr>
          <p:cNvPr id="3" name="Title 2"/>
          <p:cNvSpPr>
            <a:spLocks noGrp="1"/>
          </p:cNvSpPr>
          <p:nvPr>
            <p:ph type="title"/>
          </p:nvPr>
        </p:nvSpPr>
        <p:spPr/>
        <p:txBody>
          <a:bodyPr/>
          <a:lstStyle/>
          <a:p>
            <a:r>
              <a:rPr lang="en-IN" dirty="0" smtClean="0"/>
              <a:t>Dump Analysis</a:t>
            </a:r>
            <a:endParaRPr lang="en-IN" dirty="0"/>
          </a:p>
        </p:txBody>
      </p:sp>
    </p:spTree>
    <p:extLst>
      <p:ext uri="{BB962C8B-B14F-4D97-AF65-F5344CB8AC3E}">
        <p14:creationId xmlns:p14="http://schemas.microsoft.com/office/powerpoint/2010/main" val="137416021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Dump files with or without </a:t>
            </a:r>
            <a:r>
              <a:rPr lang="en-US" b="1" dirty="0" smtClean="0"/>
              <a:t>heaps</a:t>
            </a:r>
          </a:p>
          <a:p>
            <a:r>
              <a:rPr lang="en-US" dirty="0"/>
              <a:t>Dump files may or may not have heap information.</a:t>
            </a:r>
          </a:p>
          <a:p>
            <a:r>
              <a:rPr lang="en-US" b="1" dirty="0"/>
              <a:t>Dump files with heaps</a:t>
            </a:r>
            <a:r>
              <a:rPr lang="en-US" dirty="0"/>
              <a:t> contain a snapshot of the app's memory, including the values of variables, at the time of the dump</a:t>
            </a:r>
            <a:r>
              <a:rPr lang="en-US" dirty="0" smtClean="0"/>
              <a:t>.</a:t>
            </a:r>
          </a:p>
          <a:p>
            <a:r>
              <a:rPr lang="en-US" dirty="0" smtClean="0"/>
              <a:t>Visual </a:t>
            </a:r>
            <a:r>
              <a:rPr lang="en-US" dirty="0"/>
              <a:t>Studio also saves the binaries of loaded native modules in a dump file with a heap, which can make debugging much easier. </a:t>
            </a:r>
            <a:endParaRPr lang="en-US" dirty="0" smtClean="0"/>
          </a:p>
          <a:p>
            <a:r>
              <a:rPr lang="en-US" dirty="0" smtClean="0"/>
              <a:t>Visual </a:t>
            </a:r>
            <a:r>
              <a:rPr lang="en-US" dirty="0"/>
              <a:t>Studio can load symbols from a dump file with a heap, even if it can't find an app binary.</a:t>
            </a:r>
          </a:p>
          <a:p>
            <a:endParaRPr lang="en-US" b="1" dirty="0"/>
          </a:p>
        </p:txBody>
      </p:sp>
      <p:sp>
        <p:nvSpPr>
          <p:cNvPr id="3" name="Title 2"/>
          <p:cNvSpPr>
            <a:spLocks noGrp="1"/>
          </p:cNvSpPr>
          <p:nvPr>
            <p:ph type="title"/>
          </p:nvPr>
        </p:nvSpPr>
        <p:spPr/>
        <p:txBody>
          <a:bodyPr/>
          <a:lstStyle/>
          <a:p>
            <a:r>
              <a:rPr lang="en-IN" dirty="0" smtClean="0"/>
              <a:t>Dump Analysis</a:t>
            </a:r>
            <a:endParaRPr lang="en-IN" dirty="0"/>
          </a:p>
        </p:txBody>
      </p:sp>
    </p:spTree>
    <p:extLst>
      <p:ext uri="{BB962C8B-B14F-4D97-AF65-F5344CB8AC3E}">
        <p14:creationId xmlns:p14="http://schemas.microsoft.com/office/powerpoint/2010/main" val="320906158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Dump files without heaps</a:t>
            </a:r>
            <a:r>
              <a:rPr lang="en-US" dirty="0"/>
              <a:t> are much smaller than dumps with heaps, but the debugger must load the app binaries to find symbol information. </a:t>
            </a:r>
            <a:endParaRPr lang="en-US" dirty="0" smtClean="0"/>
          </a:p>
          <a:p>
            <a:r>
              <a:rPr lang="en-US" dirty="0" smtClean="0"/>
              <a:t>The </a:t>
            </a:r>
            <a:r>
              <a:rPr lang="en-US" dirty="0"/>
              <a:t>loaded binaries must exactly match the ones running during dump creation. </a:t>
            </a:r>
            <a:endParaRPr lang="en-US" dirty="0" smtClean="0"/>
          </a:p>
          <a:p>
            <a:r>
              <a:rPr lang="en-US" dirty="0" smtClean="0"/>
              <a:t>Dump </a:t>
            </a:r>
            <a:r>
              <a:rPr lang="en-US" dirty="0"/>
              <a:t>files without heaps save the values of stack variables only.</a:t>
            </a:r>
            <a:endParaRPr lang="en-US" b="1" dirty="0"/>
          </a:p>
        </p:txBody>
      </p:sp>
      <p:sp>
        <p:nvSpPr>
          <p:cNvPr id="3" name="Title 2"/>
          <p:cNvSpPr>
            <a:spLocks noGrp="1"/>
          </p:cNvSpPr>
          <p:nvPr>
            <p:ph type="title"/>
          </p:nvPr>
        </p:nvSpPr>
        <p:spPr/>
        <p:txBody>
          <a:bodyPr/>
          <a:lstStyle/>
          <a:p>
            <a:r>
              <a:rPr lang="en-IN" dirty="0" smtClean="0"/>
              <a:t>Dump Analysis</a:t>
            </a:r>
            <a:endParaRPr lang="en-IN" dirty="0"/>
          </a:p>
        </p:txBody>
      </p:sp>
    </p:spTree>
    <p:extLst>
      <p:ext uri="{BB962C8B-B14F-4D97-AF65-F5344CB8AC3E}">
        <p14:creationId xmlns:p14="http://schemas.microsoft.com/office/powerpoint/2010/main" val="3240260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The LOH after a generation 2 GC</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295400"/>
            <a:ext cx="6400800" cy="5080704"/>
          </a:xfrm>
          <a:prstGeom prst="rect">
            <a:avLst/>
          </a:prstGeom>
        </p:spPr>
      </p:pic>
    </p:spTree>
    <p:extLst>
      <p:ext uri="{BB962C8B-B14F-4D97-AF65-F5344CB8AC3E}">
        <p14:creationId xmlns:p14="http://schemas.microsoft.com/office/powerpoint/2010/main" val="164709468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Dump Analysis</a:t>
            </a:r>
            <a:endParaRPr lang="en-IN" dirty="0"/>
          </a:p>
        </p:txBody>
      </p:sp>
      <p:sp>
        <p:nvSpPr>
          <p:cNvPr id="5" name="AutoShape 2" descr="Minidump summary p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37" y="1385977"/>
            <a:ext cx="8151663" cy="5173808"/>
          </a:xfrm>
          <a:prstGeom prst="rect">
            <a:avLst/>
          </a:prstGeom>
        </p:spPr>
      </p:pic>
    </p:spTree>
    <p:extLst>
      <p:ext uri="{BB962C8B-B14F-4D97-AF65-F5344CB8AC3E}">
        <p14:creationId xmlns:p14="http://schemas.microsoft.com/office/powerpoint/2010/main" val="271832055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Launch procdump.exe with the appropriate arguments for your scenario.  Below I list a few of the most common arguments, however a full list is available on the </a:t>
            </a:r>
            <a:r>
              <a:rPr lang="en-US" dirty="0" err="1"/>
              <a:t>ProcDump</a:t>
            </a:r>
            <a:r>
              <a:rPr lang="en-US" dirty="0"/>
              <a:t> page):</a:t>
            </a:r>
          </a:p>
          <a:p>
            <a:r>
              <a:rPr lang="en-US" dirty="0"/>
              <a:t>-e        Write a dump when the process encounters an unhandled exception.</a:t>
            </a:r>
          </a:p>
          <a:p>
            <a:r>
              <a:rPr lang="en-US" dirty="0"/>
              <a:t>-h        Write dump if process has a hung window (does not respond to window messages for at least 5 seconds).</a:t>
            </a:r>
          </a:p>
          <a:p>
            <a:r>
              <a:rPr lang="en-US" dirty="0"/>
              <a:t>-ma     Write a dump file with all process memory. The default dump format includes thread and handle information.</a:t>
            </a:r>
          </a:p>
          <a:p>
            <a:r>
              <a:rPr lang="en-US" dirty="0"/>
              <a:t>-x         Launch the specified application</a:t>
            </a:r>
          </a:p>
          <a:p>
            <a:r>
              <a:rPr lang="en-US" dirty="0"/>
              <a:t>-g         Run as a native debugger in a managed process (required for collecting dumps from processes running .NET code)</a:t>
            </a:r>
            <a:endParaRPr lang="en-IN" dirty="0"/>
          </a:p>
        </p:txBody>
      </p:sp>
      <p:sp>
        <p:nvSpPr>
          <p:cNvPr id="3" name="Title 2"/>
          <p:cNvSpPr>
            <a:spLocks noGrp="1"/>
          </p:cNvSpPr>
          <p:nvPr>
            <p:ph type="title"/>
          </p:nvPr>
        </p:nvSpPr>
        <p:spPr/>
        <p:txBody>
          <a:bodyPr/>
          <a:lstStyle/>
          <a:p>
            <a:r>
              <a:rPr lang="en-IN" dirty="0" err="1" smtClean="0"/>
              <a:t>ProcDump</a:t>
            </a:r>
            <a:endParaRPr lang="en-IN" dirty="0"/>
          </a:p>
        </p:txBody>
      </p:sp>
    </p:spTree>
    <p:extLst>
      <p:ext uri="{BB962C8B-B14F-4D97-AF65-F5344CB8AC3E}">
        <p14:creationId xmlns:p14="http://schemas.microsoft.com/office/powerpoint/2010/main" val="288142235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err="1" smtClean="0"/>
              <a:t>Procdump</a:t>
            </a:r>
            <a:r>
              <a:rPr lang="en-IN" dirty="0" smtClean="0"/>
              <a:t> –ma process id</a:t>
            </a:r>
            <a:endParaRPr lang="en-IN" dirty="0"/>
          </a:p>
        </p:txBody>
      </p:sp>
      <p:sp>
        <p:nvSpPr>
          <p:cNvPr id="3" name="Title 2"/>
          <p:cNvSpPr>
            <a:spLocks noGrp="1"/>
          </p:cNvSpPr>
          <p:nvPr>
            <p:ph type="title"/>
          </p:nvPr>
        </p:nvSpPr>
        <p:spPr/>
        <p:txBody>
          <a:bodyPr/>
          <a:lstStyle/>
          <a:p>
            <a:r>
              <a:rPr lang="en-IN" dirty="0" err="1" smtClean="0"/>
              <a:t>ProcDump</a:t>
            </a:r>
            <a:endParaRPr lang="en-IN" dirty="0"/>
          </a:p>
        </p:txBody>
      </p:sp>
    </p:spTree>
    <p:extLst>
      <p:ext uri="{BB962C8B-B14F-4D97-AF65-F5344CB8AC3E}">
        <p14:creationId xmlns:p14="http://schemas.microsoft.com/office/powerpoint/2010/main" val="104709981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Dump Analysis</a:t>
            </a:r>
            <a:endParaRPr lang="en-IN" dirty="0"/>
          </a:p>
        </p:txBody>
      </p:sp>
      <p:sp>
        <p:nvSpPr>
          <p:cNvPr id="5" name="AutoShape 2" descr="Minidump summary p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Rectangle 1"/>
          <p:cNvSpPr/>
          <p:nvPr/>
        </p:nvSpPr>
        <p:spPr>
          <a:xfrm>
            <a:off x="461035" y="1600200"/>
            <a:ext cx="8378165" cy="1477328"/>
          </a:xfrm>
          <a:prstGeom prst="rect">
            <a:avLst/>
          </a:prstGeom>
        </p:spPr>
        <p:txBody>
          <a:bodyPr wrap="square">
            <a:spAutoFit/>
          </a:bodyPr>
          <a:lstStyle/>
          <a:p>
            <a:r>
              <a:rPr lang="en-US" dirty="0">
                <a:solidFill>
                  <a:srgbClr val="000000"/>
                </a:solidFill>
                <a:latin typeface="Segoe UI" panose="020B0502040204020203" pitchFamily="34" charset="0"/>
              </a:rPr>
              <a:t>Under </a:t>
            </a:r>
            <a:r>
              <a:rPr lang="en-US" b="1" dirty="0">
                <a:solidFill>
                  <a:srgbClr val="000000"/>
                </a:solidFill>
                <a:latin typeface="Segoe UI" panose="020B0502040204020203" pitchFamily="34" charset="0"/>
              </a:rPr>
              <a:t>Actions</a:t>
            </a:r>
            <a:r>
              <a:rPr lang="en-US" dirty="0">
                <a:solidFill>
                  <a:srgbClr val="000000"/>
                </a:solidFill>
                <a:latin typeface="Segoe UI" panose="020B0502040204020203" pitchFamily="34" charset="0"/>
              </a:rPr>
              <a:t>:</a:t>
            </a:r>
          </a:p>
          <a:p>
            <a:pPr>
              <a:buFont typeface="Arial" panose="020B0604020202020204" pitchFamily="34" charset="0"/>
              <a:buChar char="•"/>
            </a:pPr>
            <a:r>
              <a:rPr lang="en-US" dirty="0">
                <a:solidFill>
                  <a:srgbClr val="000000"/>
                </a:solidFill>
                <a:latin typeface="Segoe UI" panose="020B0502040204020203" pitchFamily="34" charset="0"/>
              </a:rPr>
              <a:t>To set symbol loading locations, select </a:t>
            </a:r>
            <a:r>
              <a:rPr lang="en-US" b="1" dirty="0">
                <a:solidFill>
                  <a:srgbClr val="000000"/>
                </a:solidFill>
                <a:latin typeface="Segoe UI" panose="020B0502040204020203" pitchFamily="34" charset="0"/>
              </a:rPr>
              <a:t>Set symbol paths</a:t>
            </a:r>
            <a:r>
              <a:rPr lang="en-US" dirty="0">
                <a:solidFill>
                  <a:srgbClr val="000000"/>
                </a:solidFill>
                <a:latin typeface="Segoe UI" panose="020B0502040204020203" pitchFamily="34" charset="0"/>
              </a:rPr>
              <a:t>.</a:t>
            </a:r>
          </a:p>
          <a:p>
            <a:pPr>
              <a:buFont typeface="Arial" panose="020B0604020202020204" pitchFamily="34" charset="0"/>
              <a:buChar char="•"/>
            </a:pPr>
            <a:r>
              <a:rPr lang="en-US" dirty="0">
                <a:solidFill>
                  <a:srgbClr val="000000"/>
                </a:solidFill>
                <a:latin typeface="Segoe UI" panose="020B0502040204020203" pitchFamily="34" charset="0"/>
              </a:rPr>
              <a:t>To start debugging, select </a:t>
            </a:r>
            <a:r>
              <a:rPr lang="en-US" b="1" dirty="0">
                <a:solidFill>
                  <a:srgbClr val="000000"/>
                </a:solidFill>
                <a:latin typeface="Segoe UI" panose="020B0502040204020203" pitchFamily="34" charset="0"/>
              </a:rPr>
              <a:t>Debug with Managed Only</a:t>
            </a:r>
            <a:r>
              <a:rPr lang="en-US" dirty="0">
                <a:solidFill>
                  <a:srgbClr val="000000"/>
                </a:solidFill>
                <a:latin typeface="Segoe UI" panose="020B0502040204020203" pitchFamily="34" charset="0"/>
              </a:rPr>
              <a:t>, </a:t>
            </a:r>
            <a:r>
              <a:rPr lang="en-US" b="1" dirty="0">
                <a:solidFill>
                  <a:srgbClr val="000000"/>
                </a:solidFill>
                <a:latin typeface="Segoe UI" panose="020B0502040204020203" pitchFamily="34" charset="0"/>
              </a:rPr>
              <a:t>Debug with Native Only</a:t>
            </a:r>
            <a:r>
              <a:rPr lang="en-US" dirty="0">
                <a:solidFill>
                  <a:srgbClr val="000000"/>
                </a:solidFill>
                <a:latin typeface="Segoe UI" panose="020B0502040204020203" pitchFamily="34" charset="0"/>
              </a:rPr>
              <a:t>, </a:t>
            </a:r>
            <a:r>
              <a:rPr lang="en-US" b="1" dirty="0">
                <a:solidFill>
                  <a:srgbClr val="000000"/>
                </a:solidFill>
                <a:latin typeface="Segoe UI" panose="020B0502040204020203" pitchFamily="34" charset="0"/>
              </a:rPr>
              <a:t>Debug with Mixed</a:t>
            </a:r>
            <a:r>
              <a:rPr lang="en-US" dirty="0">
                <a:solidFill>
                  <a:srgbClr val="000000"/>
                </a:solidFill>
                <a:latin typeface="Segoe UI" panose="020B0502040204020203" pitchFamily="34" charset="0"/>
              </a:rPr>
              <a:t>, or </a:t>
            </a:r>
            <a:r>
              <a:rPr lang="en-US" b="1" dirty="0">
                <a:solidFill>
                  <a:srgbClr val="000000"/>
                </a:solidFill>
                <a:latin typeface="Segoe UI" panose="020B0502040204020203" pitchFamily="34" charset="0"/>
              </a:rPr>
              <a:t>Debug with Managed Memory</a:t>
            </a:r>
            <a:r>
              <a:rPr lang="en-US" dirty="0" smtClean="0">
                <a:solidFill>
                  <a:srgbClr val="000000"/>
                </a:solidFill>
                <a:latin typeface="Segoe UI" panose="020B0502040204020203" pitchFamily="34" charset="0"/>
              </a:rPr>
              <a:t>.</a:t>
            </a:r>
          </a:p>
          <a:p>
            <a:pPr>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50167581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lnSpcReduction="10000"/>
          </a:bodyPr>
          <a:lstStyle/>
          <a:p>
            <a:r>
              <a:rPr lang="en-US" dirty="0"/>
              <a:t>Find .exe, .</a:t>
            </a:r>
            <a:r>
              <a:rPr lang="en-US" dirty="0" err="1"/>
              <a:t>pdb</a:t>
            </a:r>
            <a:r>
              <a:rPr lang="en-US" dirty="0"/>
              <a:t>, and source </a:t>
            </a:r>
            <a:r>
              <a:rPr lang="en-US" dirty="0" smtClean="0"/>
              <a:t>files</a:t>
            </a:r>
          </a:p>
          <a:p>
            <a:r>
              <a:rPr lang="en-US" dirty="0"/>
              <a:t>To use full debugging features on a dump file, Visual Studio needs</a:t>
            </a:r>
            <a:r>
              <a:rPr lang="en-US" dirty="0" smtClean="0"/>
              <a:t>:</a:t>
            </a:r>
            <a:endParaRPr lang="en-US" dirty="0"/>
          </a:p>
          <a:p>
            <a:r>
              <a:rPr lang="en-US" dirty="0"/>
              <a:t>The .exe file the dump was created for, and other binaries (DLLs, etc.) that the dump process used.</a:t>
            </a:r>
          </a:p>
          <a:p>
            <a:r>
              <a:rPr lang="en-US" dirty="0"/>
              <a:t>Symbol (.</a:t>
            </a:r>
            <a:r>
              <a:rPr lang="en-US" dirty="0" err="1"/>
              <a:t>pdb</a:t>
            </a:r>
            <a:r>
              <a:rPr lang="en-US" dirty="0"/>
              <a:t>) files for the .exe and other binaries.</a:t>
            </a:r>
          </a:p>
          <a:p>
            <a:r>
              <a:rPr lang="en-US" dirty="0"/>
              <a:t>The .exe and .</a:t>
            </a:r>
            <a:r>
              <a:rPr lang="en-US" dirty="0" err="1"/>
              <a:t>pdb</a:t>
            </a:r>
            <a:r>
              <a:rPr lang="en-US" dirty="0"/>
              <a:t> files that exactly match the version and build of the files at dump creation.</a:t>
            </a:r>
          </a:p>
          <a:p>
            <a:r>
              <a:rPr lang="en-US" dirty="0"/>
              <a:t>Source files for the relevant modules. You can use the disassembly of the modules if you can't find the source files.</a:t>
            </a:r>
            <a:endParaRPr lang="en-IN" dirty="0"/>
          </a:p>
        </p:txBody>
      </p:sp>
      <p:sp>
        <p:nvSpPr>
          <p:cNvPr id="3" name="Title 2"/>
          <p:cNvSpPr>
            <a:spLocks noGrp="1"/>
          </p:cNvSpPr>
          <p:nvPr>
            <p:ph type="title"/>
          </p:nvPr>
        </p:nvSpPr>
        <p:spPr/>
        <p:txBody>
          <a:bodyPr/>
          <a:lstStyle/>
          <a:p>
            <a:r>
              <a:rPr lang="en-IN" dirty="0" smtClean="0"/>
              <a:t>Dump Analysis</a:t>
            </a:r>
            <a:endParaRPr lang="en-IN" dirty="0"/>
          </a:p>
        </p:txBody>
      </p:sp>
      <p:sp>
        <p:nvSpPr>
          <p:cNvPr id="5" name="AutoShape 2" descr="Minidump summary p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23706745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Overview of Debuggers</a:t>
            </a:r>
          </a:p>
          <a:p>
            <a:r>
              <a:rPr lang="en-US" dirty="0"/>
              <a:t>A brief overview of the Windows debuggers that you can download for free from here</a:t>
            </a:r>
            <a:r>
              <a:rPr lang="en-US" dirty="0" smtClean="0"/>
              <a:t>:</a:t>
            </a:r>
            <a:endParaRPr lang="en-US" dirty="0"/>
          </a:p>
          <a:p>
            <a:r>
              <a:rPr lang="en-US" dirty="0"/>
              <a:t>KD – Kernel debugger. You want to use this to remote debug OS problems like blue screens</a:t>
            </a:r>
            <a:r>
              <a:rPr lang="en-US" dirty="0" smtClean="0"/>
              <a:t>.</a:t>
            </a:r>
          </a:p>
          <a:p>
            <a:r>
              <a:rPr lang="en-US" dirty="0" smtClean="0"/>
              <a:t>You </a:t>
            </a:r>
            <a:r>
              <a:rPr lang="en-US" dirty="0"/>
              <a:t>want it if you develop device drivers.</a:t>
            </a:r>
          </a:p>
          <a:p>
            <a:r>
              <a:rPr lang="en-US" dirty="0"/>
              <a:t>CDB – Command-line debugger. This is a console application.</a:t>
            </a:r>
          </a:p>
          <a:p>
            <a:r>
              <a:rPr lang="en-US" dirty="0"/>
              <a:t>NTSD – NT debugger. This is a user-mode debugger that you can use to debug your user-mode applications. Effectively, this is Windows-style UI added to CDB.</a:t>
            </a:r>
          </a:p>
          <a:p>
            <a:r>
              <a:rPr lang="en-US" dirty="0" err="1"/>
              <a:t>Windbg</a:t>
            </a:r>
            <a:r>
              <a:rPr lang="en-US" dirty="0"/>
              <a:t> – wraps KD and NTSD with a decent UI. </a:t>
            </a:r>
            <a:r>
              <a:rPr lang="en-US" dirty="0" err="1"/>
              <a:t>WinDbg</a:t>
            </a:r>
            <a:r>
              <a:rPr lang="en-US" dirty="0"/>
              <a:t> can function both as a kernel-mode and user-mode debugger.</a:t>
            </a:r>
          </a:p>
          <a:p>
            <a:r>
              <a:rPr lang="en-US" dirty="0"/>
              <a:t>Visual Studio, Visual Studio .NET – use the same debugging engine as KD and NTSD and offer richer UI than </a:t>
            </a:r>
            <a:r>
              <a:rPr lang="en-US" dirty="0" err="1"/>
              <a:t>WinDbg</a:t>
            </a:r>
            <a:r>
              <a:rPr lang="en-US" dirty="0"/>
              <a:t> for debugging purposes.</a:t>
            </a:r>
            <a:endParaRPr lang="en-IN" dirty="0"/>
          </a:p>
        </p:txBody>
      </p:sp>
      <p:sp>
        <p:nvSpPr>
          <p:cNvPr id="3" name="Title 2"/>
          <p:cNvSpPr>
            <a:spLocks noGrp="1"/>
          </p:cNvSpPr>
          <p:nvPr>
            <p:ph type="title"/>
          </p:nvPr>
        </p:nvSpPr>
        <p:spPr/>
        <p:txBody>
          <a:bodyPr/>
          <a:lstStyle/>
          <a:p>
            <a:r>
              <a:rPr lang="en-IN" dirty="0" smtClean="0"/>
              <a:t>Debuggers</a:t>
            </a:r>
            <a:endParaRPr lang="en-IN" dirty="0"/>
          </a:p>
        </p:txBody>
      </p:sp>
    </p:spTree>
    <p:extLst>
      <p:ext uri="{BB962C8B-B14F-4D97-AF65-F5344CB8AC3E}">
        <p14:creationId xmlns:p14="http://schemas.microsoft.com/office/powerpoint/2010/main" val="164387093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eaLnBrk="0" fontAlgn="base" hangingPunct="0">
              <a:lnSpc>
                <a:spcPct val="100000"/>
              </a:lnSpc>
              <a:spcAft>
                <a:spcPct val="0"/>
              </a:spcAft>
            </a:pPr>
            <a:r>
              <a:rPr lang="en-US" altLang="en-US" sz="2800" b="0" dirty="0">
                <a:solidFill>
                  <a:srgbClr val="FF9900"/>
                </a:solidFill>
                <a:latin typeface="Segoe UI" panose="020B0502040204020203" pitchFamily="34" charset="0"/>
                <a:cs typeface="Segoe UI" panose="020B0502040204020203" pitchFamily="34" charset="0"/>
              </a:rPr>
              <a:t>C</a:t>
            </a:r>
            <a:r>
              <a:rPr lang="en-US" altLang="en-US" sz="2800" b="0" dirty="0" bmk="">
                <a:solidFill>
                  <a:srgbClr val="FF9900"/>
                </a:solidFill>
                <a:latin typeface="Segoe UI" panose="020B0502040204020203" pitchFamily="34" charset="0"/>
                <a:cs typeface="Segoe UI" panose="020B0502040204020203" pitchFamily="34" charset="0"/>
              </a:rPr>
              <a:t>omparison of Debuggers</a:t>
            </a:r>
            <a:endParaRPr lang="en-US" altLang="en-US" sz="2800" b="0" dirty="0">
              <a:solidFill>
                <a:srgbClr val="FF9900"/>
              </a:solidFill>
              <a:latin typeface="Segoe UI" panose="020B0502040204020203" pitchFamily="34" charset="0"/>
              <a:cs typeface="Segoe UI"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14879516"/>
              </p:ext>
            </p:extLst>
          </p:nvPr>
        </p:nvGraphicFramePr>
        <p:xfrm>
          <a:off x="685800" y="1524000"/>
          <a:ext cx="7848601" cy="4914490"/>
        </p:xfrm>
        <a:graphic>
          <a:graphicData uri="http://schemas.openxmlformats.org/drawingml/2006/table">
            <a:tbl>
              <a:tblPr/>
              <a:tblGrid>
                <a:gridCol w="2329056"/>
                <a:gridCol w="1116672"/>
                <a:gridCol w="957146"/>
                <a:gridCol w="1435719"/>
                <a:gridCol w="2010008"/>
              </a:tblGrid>
              <a:tr h="482441">
                <a:tc>
                  <a:txBody>
                    <a:bodyPr/>
                    <a:lstStyle/>
                    <a:p>
                      <a:r>
                        <a:rPr lang="en-IN" sz="1400" dirty="0" smtClean="0">
                          <a:solidFill>
                            <a:schemeClr val="tx1"/>
                          </a:solidFill>
                          <a:effectLst/>
                          <a:latin typeface="Segoe UI" panose="020B0502040204020203" pitchFamily="34" charset="0"/>
                        </a:rPr>
                        <a:t>Feature</a:t>
                      </a:r>
                      <a:endParaRPr lang="en-IN" sz="1400" dirty="0">
                        <a:solidFill>
                          <a:schemeClr val="tx1"/>
                        </a:solidFill>
                        <a:effectLst/>
                        <a:latin typeface="Segoe UI" panose="020B0502040204020203" pitchFamily="34" charset="0"/>
                      </a:endParaRP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KD</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NTSD</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WinDbg</a:t>
                      </a:r>
                    </a:p>
                  </a:txBody>
                  <a:tcPr marL="68920" marR="68920" marT="34460" marB="34460">
                    <a:lnL>
                      <a:noFill/>
                    </a:lnL>
                    <a:lnR>
                      <a:noFill/>
                    </a:lnR>
                    <a:lnT>
                      <a:noFill/>
                    </a:lnT>
                    <a:lnB>
                      <a:noFill/>
                    </a:lnB>
                    <a:solidFill>
                      <a:srgbClr val="FFFFFF"/>
                    </a:solidFill>
                  </a:tcPr>
                </a:tc>
                <a:tc>
                  <a:txBody>
                    <a:bodyPr/>
                    <a:lstStyle/>
                    <a:p>
                      <a:r>
                        <a:rPr lang="en-IN" sz="1400" dirty="0">
                          <a:solidFill>
                            <a:schemeClr val="tx1"/>
                          </a:solidFill>
                          <a:effectLst/>
                          <a:latin typeface="Segoe UI" panose="020B0502040204020203" pitchFamily="34" charset="0"/>
                        </a:rPr>
                        <a:t>Visual Studio .NET</a:t>
                      </a:r>
                    </a:p>
                  </a:txBody>
                  <a:tcPr marL="68920" marR="68920" marT="34460" marB="34460">
                    <a:lnL>
                      <a:noFill/>
                    </a:lnL>
                    <a:lnR>
                      <a:noFill/>
                    </a:lnR>
                    <a:lnT>
                      <a:noFill/>
                    </a:lnT>
                    <a:lnB>
                      <a:noFill/>
                    </a:lnB>
                    <a:solidFill>
                      <a:srgbClr val="FFFFFF"/>
                    </a:solidFill>
                  </a:tcPr>
                </a:tc>
              </a:tr>
              <a:tr h="275681">
                <a:tc>
                  <a:txBody>
                    <a:bodyPr/>
                    <a:lstStyle/>
                    <a:p>
                      <a:endParaRPr lang="en-IN" dirty="0">
                        <a:solidFill>
                          <a:schemeClr val="tx1"/>
                        </a:solidFill>
                        <a:effectLst/>
                        <a:latin typeface="Segoe UI" panose="020B0502040204020203" pitchFamily="34" charset="0"/>
                      </a:endParaRPr>
                    </a:p>
                  </a:txBody>
                  <a:tcPr>
                    <a:lnL>
                      <a:noFill/>
                    </a:lnL>
                    <a:lnR>
                      <a:noFill/>
                    </a:lnR>
                    <a:lnT>
                      <a:noFill/>
                    </a:lnT>
                    <a:lnB>
                      <a:noFill/>
                    </a:lnB>
                    <a:solidFill>
                      <a:srgbClr val="FFFFFF"/>
                    </a:solidFill>
                  </a:tcPr>
                </a:tc>
                <a:tc>
                  <a:txBody>
                    <a:bodyPr/>
                    <a:lstStyle/>
                    <a:p>
                      <a:endParaRPr lang="en-IN" dirty="0">
                        <a:solidFill>
                          <a:schemeClr val="tx1"/>
                        </a:solidFill>
                        <a:effectLst/>
                        <a:latin typeface="Segoe UI" panose="020B0502040204020203" pitchFamily="34" charset="0"/>
                      </a:endParaRPr>
                    </a:p>
                  </a:txBody>
                  <a:tcPr>
                    <a:lnL>
                      <a:noFill/>
                    </a:lnL>
                    <a:lnR>
                      <a:noFill/>
                    </a:lnR>
                    <a:lnT>
                      <a:noFill/>
                    </a:lnT>
                    <a:lnB>
                      <a:noFill/>
                    </a:lnB>
                    <a:solidFill>
                      <a:srgbClr val="FFFFFF"/>
                    </a:solidFill>
                  </a:tcPr>
                </a:tc>
                <a:tc>
                  <a:txBody>
                    <a:bodyPr/>
                    <a:lstStyle/>
                    <a:p>
                      <a:endParaRPr lang="en-IN" dirty="0">
                        <a:solidFill>
                          <a:schemeClr val="tx1"/>
                        </a:solidFill>
                        <a:effectLst/>
                        <a:latin typeface="Segoe UI" panose="020B0502040204020203" pitchFamily="34" charset="0"/>
                      </a:endParaRPr>
                    </a:p>
                  </a:txBody>
                  <a:tcPr>
                    <a:lnL>
                      <a:noFill/>
                    </a:lnL>
                    <a:lnR>
                      <a:noFill/>
                    </a:lnR>
                    <a:lnT>
                      <a:noFill/>
                    </a:lnT>
                    <a:lnB>
                      <a:noFill/>
                    </a:lnB>
                    <a:solidFill>
                      <a:srgbClr val="FFFFFF"/>
                    </a:solidFill>
                  </a:tcPr>
                </a:tc>
                <a:tc>
                  <a:txBody>
                    <a:bodyPr/>
                    <a:lstStyle/>
                    <a:p>
                      <a:endParaRPr lang="en-IN">
                        <a:solidFill>
                          <a:schemeClr val="tx1"/>
                        </a:solidFill>
                        <a:effectLst/>
                        <a:latin typeface="Segoe UI" panose="020B0502040204020203" pitchFamily="34" charset="0"/>
                      </a:endParaRPr>
                    </a:p>
                  </a:txBody>
                  <a:tcPr>
                    <a:lnL>
                      <a:noFill/>
                    </a:lnL>
                    <a:lnR>
                      <a:noFill/>
                    </a:lnR>
                    <a:lnT>
                      <a:noFill/>
                    </a:lnT>
                    <a:lnB>
                      <a:noFill/>
                    </a:lnB>
                    <a:solidFill>
                      <a:srgbClr val="FFFFFF"/>
                    </a:solidFill>
                  </a:tcPr>
                </a:tc>
                <a:tc>
                  <a:txBody>
                    <a:bodyPr/>
                    <a:lstStyle/>
                    <a:p>
                      <a:endParaRPr lang="en-IN" dirty="0">
                        <a:solidFill>
                          <a:schemeClr val="tx1"/>
                        </a:solidFill>
                        <a:effectLst/>
                        <a:latin typeface="Segoe UI" panose="020B0502040204020203" pitchFamily="34" charset="0"/>
                      </a:endParaRPr>
                    </a:p>
                  </a:txBody>
                  <a:tcPr>
                    <a:lnL>
                      <a:noFill/>
                    </a:lnL>
                    <a:lnR>
                      <a:noFill/>
                    </a:lnR>
                    <a:lnT>
                      <a:noFill/>
                    </a:lnT>
                    <a:lnB>
                      <a:noFill/>
                    </a:lnB>
                    <a:solidFill>
                      <a:srgbClr val="FFFFFF"/>
                    </a:solidFill>
                  </a:tcPr>
                </a:tc>
              </a:tr>
              <a:tr h="482441">
                <a:tc>
                  <a:txBody>
                    <a:bodyPr/>
                    <a:lstStyle/>
                    <a:p>
                      <a:r>
                        <a:rPr lang="en-IN" sz="1400">
                          <a:solidFill>
                            <a:schemeClr val="tx1"/>
                          </a:solidFill>
                          <a:effectLst/>
                          <a:latin typeface="Segoe UI" panose="020B0502040204020203" pitchFamily="34" charset="0"/>
                        </a:rPr>
                        <a:t>Kernel-mode debugging</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dirty="0">
                          <a:solidFill>
                            <a:schemeClr val="tx1"/>
                          </a:solidFill>
                          <a:effectLst/>
                          <a:latin typeface="Segoe UI" panose="020B0502040204020203" pitchFamily="34" charset="0"/>
                        </a:rPr>
                        <a:t>N</a:t>
                      </a:r>
                    </a:p>
                  </a:txBody>
                  <a:tcPr marL="68920" marR="68920" marT="34460" marB="34460">
                    <a:lnL>
                      <a:noFill/>
                    </a:lnL>
                    <a:lnR>
                      <a:noFill/>
                    </a:lnR>
                    <a:lnT>
                      <a:noFill/>
                    </a:lnT>
                    <a:lnB>
                      <a:noFill/>
                    </a:lnB>
                    <a:solidFill>
                      <a:srgbClr val="FFFFFF"/>
                    </a:solidFill>
                  </a:tcPr>
                </a:tc>
                <a:tc>
                  <a:txBody>
                    <a:bodyPr/>
                    <a:lstStyle/>
                    <a:p>
                      <a:r>
                        <a:rPr lang="en-IN" sz="1400" dirty="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dirty="0">
                          <a:solidFill>
                            <a:schemeClr val="tx1"/>
                          </a:solidFill>
                          <a:effectLst/>
                          <a:latin typeface="Segoe UI" panose="020B0502040204020203" pitchFamily="34" charset="0"/>
                        </a:rPr>
                        <a:t>N</a:t>
                      </a:r>
                    </a:p>
                  </a:txBody>
                  <a:tcPr marL="68920" marR="68920" marT="34460" marB="34460">
                    <a:lnL>
                      <a:noFill/>
                    </a:lnL>
                    <a:lnR>
                      <a:noFill/>
                    </a:lnR>
                    <a:lnT>
                      <a:noFill/>
                    </a:lnT>
                    <a:lnB>
                      <a:noFill/>
                    </a:lnB>
                    <a:solidFill>
                      <a:srgbClr val="FFFFFF"/>
                    </a:solidFill>
                  </a:tcPr>
                </a:tc>
              </a:tr>
              <a:tr h="482441">
                <a:tc>
                  <a:txBody>
                    <a:bodyPr/>
                    <a:lstStyle/>
                    <a:p>
                      <a:r>
                        <a:rPr lang="en-IN" sz="1400">
                          <a:solidFill>
                            <a:schemeClr val="tx1"/>
                          </a:solidFill>
                          <a:effectLst/>
                          <a:latin typeface="Segoe UI" panose="020B0502040204020203" pitchFamily="34" charset="0"/>
                        </a:rPr>
                        <a:t>User-mode debugging</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 </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dirty="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dirty="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r>
              <a:tr h="482441">
                <a:tc>
                  <a:txBody>
                    <a:bodyPr/>
                    <a:lstStyle/>
                    <a:p>
                      <a:r>
                        <a:rPr lang="en-IN" sz="1400">
                          <a:solidFill>
                            <a:schemeClr val="tx1"/>
                          </a:solidFill>
                          <a:effectLst/>
                          <a:latin typeface="Segoe UI" panose="020B0502040204020203" pitchFamily="34" charset="0"/>
                        </a:rPr>
                        <a:t>Unmanaged debugging</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r>
              <a:tr h="482441">
                <a:tc>
                  <a:txBody>
                    <a:bodyPr/>
                    <a:lstStyle/>
                    <a:p>
                      <a:r>
                        <a:rPr lang="en-IN" sz="1400">
                          <a:solidFill>
                            <a:schemeClr val="tx1"/>
                          </a:solidFill>
                          <a:effectLst/>
                          <a:latin typeface="Segoe UI" panose="020B0502040204020203" pitchFamily="34" charset="0"/>
                        </a:rPr>
                        <a:t>Managed debugging</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 </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r>
              <a:tr h="482441">
                <a:tc>
                  <a:txBody>
                    <a:bodyPr/>
                    <a:lstStyle/>
                    <a:p>
                      <a:r>
                        <a:rPr lang="en-IN" sz="1400">
                          <a:solidFill>
                            <a:schemeClr val="tx1"/>
                          </a:solidFill>
                          <a:effectLst/>
                          <a:latin typeface="Segoe UI" panose="020B0502040204020203" pitchFamily="34" charset="0"/>
                        </a:rPr>
                        <a:t>Remote debugging</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r>
              <a:tr h="482441">
                <a:tc>
                  <a:txBody>
                    <a:bodyPr/>
                    <a:lstStyle/>
                    <a:p>
                      <a:r>
                        <a:rPr lang="en-IN" sz="1400">
                          <a:solidFill>
                            <a:schemeClr val="tx1"/>
                          </a:solidFill>
                          <a:effectLst/>
                          <a:latin typeface="Segoe UI" panose="020B0502040204020203" pitchFamily="34" charset="0"/>
                        </a:rPr>
                        <a:t>Attach to process</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r>
              <a:tr h="689202">
                <a:tc>
                  <a:txBody>
                    <a:bodyPr/>
                    <a:lstStyle/>
                    <a:p>
                      <a:r>
                        <a:rPr lang="en-US" sz="1400">
                          <a:solidFill>
                            <a:schemeClr val="tx1"/>
                          </a:solidFill>
                          <a:effectLst/>
                          <a:latin typeface="Segoe UI" panose="020B0502040204020203" pitchFamily="34" charset="0"/>
                        </a:rPr>
                        <a:t>Detach from process in Win2K and XP</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r>
              <a:tr h="482441">
                <a:tc>
                  <a:txBody>
                    <a:bodyPr/>
                    <a:lstStyle/>
                    <a:p>
                      <a:r>
                        <a:rPr lang="en-IN" sz="1400">
                          <a:solidFill>
                            <a:schemeClr val="tx1"/>
                          </a:solidFill>
                          <a:effectLst/>
                          <a:latin typeface="Segoe UI" panose="020B0502040204020203" pitchFamily="34" charset="0"/>
                        </a:rPr>
                        <a:t>SQL debugging</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N</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N</a:t>
                      </a:r>
                    </a:p>
                  </a:txBody>
                  <a:tcPr marL="68920" marR="68920" marT="34460" marB="34460">
                    <a:lnL>
                      <a:noFill/>
                    </a:lnL>
                    <a:lnR>
                      <a:noFill/>
                    </a:lnR>
                    <a:lnT>
                      <a:noFill/>
                    </a:lnT>
                    <a:lnB>
                      <a:noFill/>
                    </a:lnB>
                    <a:solidFill>
                      <a:srgbClr val="FFFFFF"/>
                    </a:solidFill>
                  </a:tcPr>
                </a:tc>
                <a:tc>
                  <a:txBody>
                    <a:bodyPr/>
                    <a:lstStyle/>
                    <a:p>
                      <a:r>
                        <a:rPr lang="en-IN" sz="1400">
                          <a:solidFill>
                            <a:schemeClr val="tx1"/>
                          </a:solidFill>
                          <a:effectLst/>
                          <a:latin typeface="Segoe UI" panose="020B0502040204020203" pitchFamily="34" charset="0"/>
                        </a:rPr>
                        <a:t>N</a:t>
                      </a:r>
                    </a:p>
                  </a:txBody>
                  <a:tcPr marL="68920" marR="68920" marT="34460" marB="34460">
                    <a:lnL>
                      <a:noFill/>
                    </a:lnL>
                    <a:lnR>
                      <a:noFill/>
                    </a:lnR>
                    <a:lnT>
                      <a:noFill/>
                    </a:lnT>
                    <a:lnB>
                      <a:noFill/>
                    </a:lnB>
                    <a:solidFill>
                      <a:srgbClr val="FFFFFF"/>
                    </a:solidFill>
                  </a:tcPr>
                </a:tc>
                <a:tc>
                  <a:txBody>
                    <a:bodyPr/>
                    <a:lstStyle/>
                    <a:p>
                      <a:r>
                        <a:rPr lang="en-IN" sz="1400" dirty="0">
                          <a:solidFill>
                            <a:schemeClr val="tx1"/>
                          </a:solidFill>
                          <a:effectLst/>
                          <a:latin typeface="Segoe UI" panose="020B0502040204020203" pitchFamily="34" charset="0"/>
                        </a:rPr>
                        <a:t>Y</a:t>
                      </a:r>
                    </a:p>
                  </a:txBody>
                  <a:tcPr marL="68920" marR="68920" marT="34460" marB="3446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51976568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err="1"/>
              <a:t>WinDbg</a:t>
            </a:r>
            <a:r>
              <a:rPr lang="en-US" dirty="0"/>
              <a:t> is a debugger that wraps NTSD and KD with a better UI. </a:t>
            </a:r>
            <a:endParaRPr lang="en-US" dirty="0" smtClean="0"/>
          </a:p>
          <a:p>
            <a:r>
              <a:rPr lang="en-US" dirty="0" smtClean="0"/>
              <a:t>It </a:t>
            </a:r>
            <a:r>
              <a:rPr lang="en-US" dirty="0"/>
              <a:t>provides command-line options like starting minimized (-m), attach to a process by </a:t>
            </a:r>
            <a:r>
              <a:rPr lang="en-US" dirty="0" err="1"/>
              <a:t>pid</a:t>
            </a:r>
            <a:r>
              <a:rPr lang="en-US" dirty="0"/>
              <a:t> (-p) and auto-open crash files (-z). </a:t>
            </a:r>
            <a:endParaRPr lang="en-US" dirty="0" smtClean="0"/>
          </a:p>
          <a:p>
            <a:r>
              <a:rPr lang="en-US" dirty="0" smtClean="0"/>
              <a:t>It </a:t>
            </a:r>
            <a:r>
              <a:rPr lang="en-US" dirty="0"/>
              <a:t>supports three types of commands:</a:t>
            </a:r>
          </a:p>
          <a:p>
            <a:r>
              <a:rPr lang="en-US" dirty="0" smtClean="0"/>
              <a:t>regular </a:t>
            </a:r>
            <a:r>
              <a:rPr lang="en-US" dirty="0"/>
              <a:t>commands (e.g.: k). The regular commands are to debug processes.</a:t>
            </a:r>
          </a:p>
          <a:p>
            <a:r>
              <a:rPr lang="en-US" dirty="0"/>
              <a:t>dot commands (e.g.: .</a:t>
            </a:r>
            <a:r>
              <a:rPr lang="en-US" dirty="0" err="1"/>
              <a:t>sympath</a:t>
            </a:r>
            <a:r>
              <a:rPr lang="en-US" dirty="0"/>
              <a:t>). The dot commands are to control the debugger.</a:t>
            </a:r>
          </a:p>
          <a:p>
            <a:r>
              <a:rPr lang="en-US" dirty="0"/>
              <a:t>extension commands (e.g.: !handle) – these are custom commands that you can add to </a:t>
            </a:r>
            <a:r>
              <a:rPr lang="en-US" dirty="0" err="1"/>
              <a:t>WinDbg</a:t>
            </a:r>
            <a:r>
              <a:rPr lang="en-US" dirty="0"/>
              <a:t>; they are implemented as exported functions in extension DLLs.</a:t>
            </a:r>
            <a:endParaRPr lang="en-IN" dirty="0"/>
          </a:p>
        </p:txBody>
      </p:sp>
      <p:sp>
        <p:nvSpPr>
          <p:cNvPr id="3" name="Title 2"/>
          <p:cNvSpPr>
            <a:spLocks noGrp="1"/>
          </p:cNvSpPr>
          <p:nvPr>
            <p:ph type="title"/>
          </p:nvPr>
        </p:nvSpPr>
        <p:spPr/>
        <p:txBody>
          <a:bodyPr/>
          <a:lstStyle/>
          <a:p>
            <a:r>
              <a:rPr lang="en-IN" b="0" dirty="0" err="1"/>
              <a:t>WinDbg</a:t>
            </a:r>
            <a:r>
              <a:rPr lang="en-IN" b="0" dirty="0"/>
              <a:t/>
            </a:r>
            <a:br>
              <a:rPr lang="en-IN" b="0" dirty="0"/>
            </a:br>
            <a:endParaRPr lang="en-IN" dirty="0"/>
          </a:p>
        </p:txBody>
      </p:sp>
    </p:spTree>
    <p:extLst>
      <p:ext uri="{BB962C8B-B14F-4D97-AF65-F5344CB8AC3E}">
        <p14:creationId xmlns:p14="http://schemas.microsoft.com/office/powerpoint/2010/main" val="67520011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PDB files are program database files generated by the linker. </a:t>
            </a:r>
            <a:endParaRPr lang="en-US" dirty="0" smtClean="0"/>
          </a:p>
          <a:p>
            <a:r>
              <a:rPr lang="en-US" dirty="0" smtClean="0"/>
              <a:t>Private </a:t>
            </a:r>
            <a:r>
              <a:rPr lang="en-US" dirty="0"/>
              <a:t>PDB files contain information about private and public symbols, source lines, types, locals and </a:t>
            </a:r>
            <a:r>
              <a:rPr lang="en-US" dirty="0" err="1"/>
              <a:t>globals</a:t>
            </a:r>
            <a:r>
              <a:rPr lang="en-US" dirty="0"/>
              <a:t>. </a:t>
            </a:r>
            <a:endParaRPr lang="en-US" dirty="0" smtClean="0"/>
          </a:p>
          <a:p>
            <a:r>
              <a:rPr lang="en-US" dirty="0" smtClean="0"/>
              <a:t>Public </a:t>
            </a:r>
            <a:r>
              <a:rPr lang="en-US" dirty="0"/>
              <a:t>PDB files do not contain types, local and source line information.</a:t>
            </a:r>
            <a:endParaRPr lang="en-IN" dirty="0"/>
          </a:p>
        </p:txBody>
      </p:sp>
      <p:sp>
        <p:nvSpPr>
          <p:cNvPr id="3" name="Title 2"/>
          <p:cNvSpPr>
            <a:spLocks noGrp="1"/>
          </p:cNvSpPr>
          <p:nvPr>
            <p:ph type="title"/>
          </p:nvPr>
        </p:nvSpPr>
        <p:spPr/>
        <p:txBody>
          <a:bodyPr/>
          <a:lstStyle/>
          <a:p>
            <a:r>
              <a:rPr lang="en-US" dirty="0"/>
              <a:t>PDB files</a:t>
            </a:r>
            <a:endParaRPr lang="en-IN" dirty="0"/>
          </a:p>
        </p:txBody>
      </p:sp>
    </p:spTree>
    <p:extLst>
      <p:ext uri="{BB962C8B-B14F-4D97-AF65-F5344CB8AC3E}">
        <p14:creationId xmlns:p14="http://schemas.microsoft.com/office/powerpoint/2010/main" val="110804094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Remote Debugging</a:t>
            </a:r>
          </a:p>
          <a:p>
            <a:r>
              <a:rPr lang="en-US" dirty="0"/>
              <a:t>Doing remote debugging using </a:t>
            </a:r>
            <a:r>
              <a:rPr lang="en-US" dirty="0" err="1"/>
              <a:t>WinDbg</a:t>
            </a:r>
            <a:r>
              <a:rPr lang="en-US" dirty="0"/>
              <a:t> is easy and can be done in one of a number of ways. </a:t>
            </a:r>
            <a:endParaRPr lang="en-US" dirty="0" smtClean="0"/>
          </a:p>
          <a:p>
            <a:r>
              <a:rPr lang="en-US" dirty="0" smtClean="0"/>
              <a:t>In </a:t>
            </a:r>
            <a:r>
              <a:rPr lang="en-US" dirty="0"/>
              <a:t>the following, ‘debugging server’ is the debugger running on the machine where you’d like to debug; </a:t>
            </a:r>
            <a:endParaRPr lang="en-US" dirty="0" smtClean="0"/>
          </a:p>
          <a:p>
            <a:r>
              <a:rPr lang="en-US" dirty="0" smtClean="0"/>
              <a:t>‘</a:t>
            </a:r>
            <a:r>
              <a:rPr lang="en-US" dirty="0"/>
              <a:t>debugging client’ is the debugger controlling the session</a:t>
            </a:r>
            <a:r>
              <a:rPr lang="en-US" dirty="0" smtClean="0"/>
              <a:t>.</a:t>
            </a:r>
          </a:p>
          <a:p>
            <a:r>
              <a:rPr lang="en-US" b="1" dirty="0"/>
              <a:t>Using the debugger</a:t>
            </a:r>
            <a:r>
              <a:rPr lang="en-US" dirty="0"/>
              <a:t>: You need CDB, NTSD or </a:t>
            </a:r>
            <a:r>
              <a:rPr lang="en-US" dirty="0" err="1"/>
              <a:t>WinDbg</a:t>
            </a:r>
            <a:r>
              <a:rPr lang="en-US" dirty="0"/>
              <a:t> on the server. </a:t>
            </a:r>
            <a:endParaRPr lang="en-US" dirty="0" smtClean="0"/>
          </a:p>
          <a:p>
            <a:r>
              <a:rPr lang="en-US" dirty="0" smtClean="0"/>
              <a:t>A </a:t>
            </a:r>
            <a:r>
              <a:rPr lang="en-US" dirty="0" err="1"/>
              <a:t>WinDbg</a:t>
            </a:r>
            <a:r>
              <a:rPr lang="en-US" dirty="0"/>
              <a:t> client can connect to any of CDB, NTSD and </a:t>
            </a:r>
            <a:r>
              <a:rPr lang="en-US" dirty="0" err="1"/>
              <a:t>WinDbg</a:t>
            </a:r>
            <a:r>
              <a:rPr lang="en-US" dirty="0"/>
              <a:t>, and vice versa. </a:t>
            </a:r>
            <a:endParaRPr lang="en-US" dirty="0" smtClean="0"/>
          </a:p>
          <a:p>
            <a:r>
              <a:rPr lang="en-US" dirty="0" smtClean="0"/>
              <a:t>The </a:t>
            </a:r>
            <a:r>
              <a:rPr lang="en-US" dirty="0"/>
              <a:t>server and client have choices of TCP and named pipes for communication protocol.</a:t>
            </a:r>
            <a:endParaRPr lang="en-IN" dirty="0"/>
          </a:p>
        </p:txBody>
      </p:sp>
      <p:sp>
        <p:nvSpPr>
          <p:cNvPr id="3" name="Title 2"/>
          <p:cNvSpPr>
            <a:spLocks noGrp="1"/>
          </p:cNvSpPr>
          <p:nvPr>
            <p:ph type="title"/>
          </p:nvPr>
        </p:nvSpPr>
        <p:spPr/>
        <p:txBody>
          <a:bodyPr/>
          <a:lstStyle/>
          <a:p>
            <a:r>
              <a:rPr lang="en-IN" b="0" dirty="0"/>
              <a:t>Debugging Scenarios</a:t>
            </a:r>
            <a:br>
              <a:rPr lang="en-IN" b="0" dirty="0"/>
            </a:br>
            <a:endParaRPr lang="en-IN" dirty="0"/>
          </a:p>
        </p:txBody>
      </p:sp>
    </p:spTree>
    <p:extLst>
      <p:ext uri="{BB962C8B-B14F-4D97-AF65-F5344CB8AC3E}">
        <p14:creationId xmlns:p14="http://schemas.microsoft.com/office/powerpoint/2010/main" val="3000996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Understanding Memory </a:t>
            </a:r>
            <a:r>
              <a:rPr lang="en-IN" b="1" dirty="0" smtClean="0"/>
              <a:t>Management</a:t>
            </a:r>
          </a:p>
          <a:p>
            <a:r>
              <a:rPr lang="en-IN" b="1" dirty="0"/>
              <a:t>Memory </a:t>
            </a:r>
            <a:r>
              <a:rPr lang="en-IN" b="1" dirty="0" smtClean="0"/>
              <a:t>Leaks</a:t>
            </a:r>
          </a:p>
          <a:p>
            <a:r>
              <a:rPr lang="en-IN" b="1" dirty="0"/>
              <a:t>Using Performance </a:t>
            </a:r>
            <a:r>
              <a:rPr lang="en-IN" b="1" dirty="0" smtClean="0"/>
              <a:t>Counters</a:t>
            </a:r>
          </a:p>
          <a:p>
            <a:r>
              <a:rPr lang="en-US" b="1" dirty="0"/>
              <a:t>Performance Measure and Leak Detection Tools</a:t>
            </a:r>
            <a:endParaRPr lang="en-IN" dirty="0"/>
          </a:p>
        </p:txBody>
      </p:sp>
      <p:sp>
        <p:nvSpPr>
          <p:cNvPr id="3" name="Title 2"/>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10064351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Allocation exceeds the generation 0 or large object threshold.</a:t>
            </a:r>
          </a:p>
          <a:p>
            <a:r>
              <a:rPr lang="en-US" dirty="0"/>
              <a:t>The threshold is a property of a generation. A threshold for a generation is set when the garbage collector allocates objects into it. </a:t>
            </a:r>
            <a:endParaRPr lang="en-US" dirty="0" smtClean="0"/>
          </a:p>
          <a:p>
            <a:r>
              <a:rPr lang="en-US" dirty="0" smtClean="0"/>
              <a:t>When </a:t>
            </a:r>
            <a:r>
              <a:rPr lang="en-US" dirty="0"/>
              <a:t>the threshold is exceeded, a GC is triggered on that generation. When you allocate small or large objects, you consume generation 0 and the LOH’s thresholds, respectively. </a:t>
            </a:r>
            <a:endParaRPr lang="en-US" dirty="0" smtClean="0"/>
          </a:p>
          <a:p>
            <a:r>
              <a:rPr lang="en-US" dirty="0" smtClean="0"/>
              <a:t>When </a:t>
            </a:r>
            <a:r>
              <a:rPr lang="en-US" dirty="0"/>
              <a:t>the garbage collector allocates into generation 1 and 2, it consumes their thresholds. These thresholds are dynamically tuned as the program runs.</a:t>
            </a:r>
          </a:p>
          <a:p>
            <a:r>
              <a:rPr lang="en-US" dirty="0"/>
              <a:t>This is the typical case; most GCs happen because of allocations on the managed heap.</a:t>
            </a:r>
          </a:p>
          <a:p>
            <a:endParaRPr lang="en-IN" dirty="0"/>
          </a:p>
        </p:txBody>
      </p:sp>
      <p:sp>
        <p:nvSpPr>
          <p:cNvPr id="3" name="Title 2"/>
          <p:cNvSpPr>
            <a:spLocks noGrp="1"/>
          </p:cNvSpPr>
          <p:nvPr>
            <p:ph type="title"/>
          </p:nvPr>
        </p:nvSpPr>
        <p:spPr/>
        <p:txBody>
          <a:bodyPr/>
          <a:lstStyle/>
          <a:p>
            <a:r>
              <a:rPr lang="en-US" dirty="0"/>
              <a:t>When is a large object collected?</a:t>
            </a:r>
            <a:br>
              <a:rPr lang="en-US" dirty="0"/>
            </a:br>
            <a:endParaRPr lang="en-IN" dirty="0"/>
          </a:p>
        </p:txBody>
      </p:sp>
    </p:spTree>
    <p:extLst>
      <p:ext uri="{BB962C8B-B14F-4D97-AF65-F5344CB8AC3E}">
        <p14:creationId xmlns:p14="http://schemas.microsoft.com/office/powerpoint/2010/main" val="69899724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To start a </a:t>
            </a:r>
            <a:r>
              <a:rPr lang="en-US" dirty="0" err="1"/>
              <a:t>server:WinDbg</a:t>
            </a:r>
            <a:r>
              <a:rPr lang="en-US" dirty="0"/>
              <a:t> –server </a:t>
            </a:r>
            <a:r>
              <a:rPr lang="en-US" dirty="0" err="1"/>
              <a:t>npipe:pipe</a:t>
            </a:r>
            <a:r>
              <a:rPr lang="en-US" dirty="0"/>
              <a:t>=</a:t>
            </a:r>
            <a:r>
              <a:rPr lang="en-US" i="1" dirty="0" err="1"/>
              <a:t>pipename</a:t>
            </a:r>
            <a:r>
              <a:rPr lang="en-US" dirty="0"/>
              <a:t> (note: multiple clients can connect), or</a:t>
            </a:r>
          </a:p>
          <a:p>
            <a:r>
              <a:rPr lang="en-US" dirty="0"/>
              <a:t>from within </a:t>
            </a:r>
            <a:r>
              <a:rPr lang="en-US" dirty="0" err="1"/>
              <a:t>WinDbg</a:t>
            </a:r>
            <a:r>
              <a:rPr lang="en-US" dirty="0"/>
              <a:t>: .server </a:t>
            </a:r>
            <a:r>
              <a:rPr lang="en-US" dirty="0" err="1"/>
              <a:t>npipe:pipe</a:t>
            </a:r>
            <a:r>
              <a:rPr lang="en-US" dirty="0"/>
              <a:t>=</a:t>
            </a:r>
            <a:r>
              <a:rPr lang="en-US" i="1" dirty="0" err="1"/>
              <a:t>pipename</a:t>
            </a:r>
            <a:r>
              <a:rPr lang="en-US" dirty="0"/>
              <a:t> (note: single client can connect)</a:t>
            </a:r>
          </a:p>
          <a:p>
            <a:r>
              <a:rPr lang="en-US" dirty="0"/>
              <a:t>You can start multiple server sessions using multiple protocols. You can password-protect a session.</a:t>
            </a:r>
          </a:p>
        </p:txBody>
      </p:sp>
      <p:sp>
        <p:nvSpPr>
          <p:cNvPr id="3" name="Title 2"/>
          <p:cNvSpPr>
            <a:spLocks noGrp="1"/>
          </p:cNvSpPr>
          <p:nvPr>
            <p:ph type="title"/>
          </p:nvPr>
        </p:nvSpPr>
        <p:spPr/>
        <p:txBody>
          <a:bodyPr/>
          <a:lstStyle/>
          <a:p>
            <a:r>
              <a:rPr lang="en-IN" b="0" dirty="0"/>
              <a:t>Debugging Scenarios</a:t>
            </a:r>
            <a:br>
              <a:rPr lang="en-IN" b="0" dirty="0"/>
            </a:br>
            <a:endParaRPr lang="en-IN" dirty="0"/>
          </a:p>
        </p:txBody>
      </p:sp>
    </p:spTree>
    <p:extLst>
      <p:ext uri="{BB962C8B-B14F-4D97-AF65-F5344CB8AC3E}">
        <p14:creationId xmlns:p14="http://schemas.microsoft.com/office/powerpoint/2010/main" val="276885665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To connect from a </a:t>
            </a:r>
            <a:r>
              <a:rPr lang="en-IN" dirty="0" err="1"/>
              <a:t>client:WinDbg</a:t>
            </a:r>
            <a:r>
              <a:rPr lang="en-IN" dirty="0"/>
              <a:t> -remote </a:t>
            </a:r>
            <a:r>
              <a:rPr lang="en-IN" dirty="0" err="1"/>
              <a:t>npipe:server</a:t>
            </a:r>
            <a:r>
              <a:rPr lang="en-IN" b="1" dirty="0"/>
              <a:t>=</a:t>
            </a:r>
            <a:r>
              <a:rPr lang="en-IN" i="1" dirty="0"/>
              <a:t>Server</a:t>
            </a:r>
            <a:r>
              <a:rPr lang="en-IN" b="1" dirty="0"/>
              <a:t>, </a:t>
            </a:r>
            <a:r>
              <a:rPr lang="en-IN" dirty="0"/>
              <a:t>pipe</a:t>
            </a:r>
            <a:r>
              <a:rPr lang="en-IN" b="1" dirty="0"/>
              <a:t>=</a:t>
            </a:r>
            <a:r>
              <a:rPr lang="en-IN" i="1" dirty="0" err="1"/>
              <a:t>PipeName</a:t>
            </a:r>
            <a:r>
              <a:rPr lang="en-IN" dirty="0"/>
              <a:t>[,password</a:t>
            </a:r>
            <a:r>
              <a:rPr lang="en-IN" b="1" dirty="0"/>
              <a:t>=</a:t>
            </a:r>
            <a:r>
              <a:rPr lang="en-IN" i="1" dirty="0"/>
              <a:t>Password</a:t>
            </a:r>
            <a:r>
              <a:rPr lang="en-IN" dirty="0"/>
              <a:t>]</a:t>
            </a:r>
          </a:p>
          <a:p>
            <a:r>
              <a:rPr lang="en-IN" dirty="0"/>
              <a:t>from within </a:t>
            </a:r>
            <a:r>
              <a:rPr lang="en-IN" dirty="0" err="1"/>
              <a:t>WinDbg</a:t>
            </a:r>
            <a:r>
              <a:rPr lang="en-IN" dirty="0"/>
              <a:t>: File-&gt;Connect to Remote Session: for connection string, enter </a:t>
            </a:r>
            <a:r>
              <a:rPr lang="en-IN" dirty="0" err="1"/>
              <a:t>npipe:server</a:t>
            </a:r>
            <a:r>
              <a:rPr lang="en-IN" dirty="0"/>
              <a:t>=</a:t>
            </a:r>
            <a:r>
              <a:rPr lang="en-IN" i="1" dirty="0"/>
              <a:t>Server</a:t>
            </a:r>
            <a:r>
              <a:rPr lang="en-IN" b="1" dirty="0"/>
              <a:t>,</a:t>
            </a:r>
            <a:r>
              <a:rPr lang="en-IN" dirty="0"/>
              <a:t> pipe=</a:t>
            </a:r>
            <a:r>
              <a:rPr lang="en-IN" i="1" dirty="0" err="1"/>
              <a:t>PipeName</a:t>
            </a:r>
            <a:r>
              <a:rPr lang="en-IN" dirty="0"/>
              <a:t> [,password=</a:t>
            </a:r>
            <a:r>
              <a:rPr lang="en-IN" i="1" dirty="0"/>
              <a:t>Password</a:t>
            </a:r>
            <a:r>
              <a:rPr lang="en-IN" dirty="0"/>
              <a:t>]</a:t>
            </a:r>
          </a:p>
        </p:txBody>
      </p:sp>
      <p:sp>
        <p:nvSpPr>
          <p:cNvPr id="3" name="Title 2"/>
          <p:cNvSpPr>
            <a:spLocks noGrp="1"/>
          </p:cNvSpPr>
          <p:nvPr>
            <p:ph type="title"/>
          </p:nvPr>
        </p:nvSpPr>
        <p:spPr/>
        <p:txBody>
          <a:bodyPr/>
          <a:lstStyle/>
          <a:p>
            <a:r>
              <a:rPr lang="en-IN" b="0" dirty="0"/>
              <a:t>Debugging Scenarios</a:t>
            </a:r>
            <a:br>
              <a:rPr lang="en-IN" b="0" dirty="0"/>
            </a:br>
            <a:endParaRPr lang="en-IN" dirty="0"/>
          </a:p>
        </p:txBody>
      </p:sp>
    </p:spTree>
    <p:extLst>
      <p:ext uri="{BB962C8B-B14F-4D97-AF65-F5344CB8AC3E}">
        <p14:creationId xmlns:p14="http://schemas.microsoft.com/office/powerpoint/2010/main" val="257438528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Using remote.exe</a:t>
            </a:r>
            <a:r>
              <a:rPr lang="en-US" dirty="0"/>
              <a:t>: </a:t>
            </a:r>
            <a:r>
              <a:rPr lang="en-US" i="1" dirty="0"/>
              <a:t>remote.exe</a:t>
            </a:r>
            <a:r>
              <a:rPr lang="en-US" dirty="0"/>
              <a:t> uses named pipes for communicating. If you use a console-based application like KD, CDB or NTSD, you could use </a:t>
            </a:r>
            <a:r>
              <a:rPr lang="en-US" i="1" dirty="0"/>
              <a:t>remote.exe</a:t>
            </a:r>
            <a:r>
              <a:rPr lang="en-US" dirty="0"/>
              <a:t> to do remote debugging. Note: use @q (not q) to quit the client without quitting the </a:t>
            </a:r>
            <a:r>
              <a:rPr lang="en-US" dirty="0" err="1"/>
              <a:t>server.To</a:t>
            </a:r>
            <a:r>
              <a:rPr lang="en-US" dirty="0"/>
              <a:t> start a server:</a:t>
            </a:r>
          </a:p>
          <a:p>
            <a:pPr lvl="1"/>
            <a:r>
              <a:rPr lang="en-US" dirty="0"/>
              <a:t>Remote.exe /s “</a:t>
            </a:r>
            <a:r>
              <a:rPr lang="en-US" dirty="0" err="1"/>
              <a:t>cdb</a:t>
            </a:r>
            <a:r>
              <a:rPr lang="en-US" dirty="0"/>
              <a:t> –p &lt;</a:t>
            </a:r>
            <a:r>
              <a:rPr lang="en-US" dirty="0" err="1"/>
              <a:t>pid</a:t>
            </a:r>
            <a:r>
              <a:rPr lang="en-US" dirty="0"/>
              <a:t>&gt;” test1</a:t>
            </a:r>
          </a:p>
          <a:p>
            <a:r>
              <a:rPr lang="en-US" dirty="0"/>
              <a:t>To connect from a client:</a:t>
            </a:r>
          </a:p>
          <a:p>
            <a:pPr lvl="1"/>
            <a:r>
              <a:rPr lang="en-US" dirty="0"/>
              <a:t>Remote.exe /c &lt;</a:t>
            </a:r>
            <a:r>
              <a:rPr lang="en-US" dirty="0" err="1"/>
              <a:t>machinename</a:t>
            </a:r>
            <a:r>
              <a:rPr lang="en-US" dirty="0"/>
              <a:t>&gt; test1</a:t>
            </a:r>
          </a:p>
          <a:p>
            <a:r>
              <a:rPr lang="en-US" dirty="0"/>
              <a:t>test1 above is the arbitrary named pipe name we chose.</a:t>
            </a:r>
          </a:p>
        </p:txBody>
      </p:sp>
      <p:sp>
        <p:nvSpPr>
          <p:cNvPr id="3" name="Title 2"/>
          <p:cNvSpPr>
            <a:spLocks noGrp="1"/>
          </p:cNvSpPr>
          <p:nvPr>
            <p:ph type="title"/>
          </p:nvPr>
        </p:nvSpPr>
        <p:spPr/>
        <p:txBody>
          <a:bodyPr/>
          <a:lstStyle/>
          <a:p>
            <a:r>
              <a:rPr lang="en-IN" b="0" dirty="0"/>
              <a:t>Debugging Scenarios</a:t>
            </a:r>
            <a:br>
              <a:rPr lang="en-IN" b="0" dirty="0"/>
            </a:br>
            <a:endParaRPr lang="en-IN" dirty="0"/>
          </a:p>
        </p:txBody>
      </p:sp>
    </p:spTree>
    <p:extLst>
      <p:ext uri="{BB962C8B-B14F-4D97-AF65-F5344CB8AC3E}">
        <p14:creationId xmlns:p14="http://schemas.microsoft.com/office/powerpoint/2010/main" val="173511527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Debugger Extension DLLs</a:t>
            </a:r>
          </a:p>
          <a:p>
            <a:r>
              <a:rPr lang="en-US" dirty="0"/>
              <a:t>Debugger extensions are DLLs that you can hook up with a debugger to execute custom commands from within the debugger. </a:t>
            </a:r>
            <a:endParaRPr lang="en-US" dirty="0" smtClean="0"/>
          </a:p>
          <a:p>
            <a:r>
              <a:rPr lang="en-US" dirty="0" smtClean="0"/>
              <a:t>There </a:t>
            </a:r>
            <a:r>
              <a:rPr lang="en-US" dirty="0"/>
              <a:t>are certain functions that a DLL needs to implement and some requirements that a DLL needs to meet in order to qualify as an extension DLL. </a:t>
            </a:r>
            <a:endParaRPr lang="en-US" dirty="0" smtClean="0"/>
          </a:p>
          <a:p>
            <a:r>
              <a:rPr lang="en-US" dirty="0" smtClean="0"/>
              <a:t>The </a:t>
            </a:r>
            <a:r>
              <a:rPr lang="en-US" dirty="0"/>
              <a:t>bang (!) commands are commands executed from your extension DLLs. Note that extension DLLs are loaded in the process space of the debugger.</a:t>
            </a:r>
            <a:endParaRPr lang="en-IN" dirty="0"/>
          </a:p>
        </p:txBody>
      </p:sp>
      <p:sp>
        <p:nvSpPr>
          <p:cNvPr id="3" name="Title 2"/>
          <p:cNvSpPr>
            <a:spLocks noGrp="1"/>
          </p:cNvSpPr>
          <p:nvPr>
            <p:ph type="title"/>
          </p:nvPr>
        </p:nvSpPr>
        <p:spPr/>
        <p:txBody>
          <a:bodyPr/>
          <a:lstStyle/>
          <a:p>
            <a:r>
              <a:rPr lang="en-IN" b="0" dirty="0" err="1"/>
              <a:t>WinDbg</a:t>
            </a:r>
            <a:r>
              <a:rPr lang="en-IN" b="0" dirty="0"/>
              <a:t> Features</a:t>
            </a:r>
            <a:br>
              <a:rPr lang="en-IN" b="0" dirty="0"/>
            </a:br>
            <a:endParaRPr lang="en-IN" dirty="0"/>
          </a:p>
        </p:txBody>
      </p:sp>
    </p:spTree>
    <p:extLst>
      <p:ext uri="{BB962C8B-B14F-4D97-AF65-F5344CB8AC3E}">
        <p14:creationId xmlns:p14="http://schemas.microsoft.com/office/powerpoint/2010/main" val="358640905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Dump Files</a:t>
            </a:r>
          </a:p>
          <a:p>
            <a:r>
              <a:rPr lang="en-US" dirty="0"/>
              <a:t>You can take snapshot information of a process using the dump facility. </a:t>
            </a:r>
            <a:endParaRPr lang="en-US" dirty="0" smtClean="0"/>
          </a:p>
          <a:p>
            <a:r>
              <a:rPr lang="en-US" dirty="0" smtClean="0"/>
              <a:t>A </a:t>
            </a:r>
            <a:r>
              <a:rPr lang="en-US" dirty="0"/>
              <a:t>mini-dump is usually small, unless you take a full-memory </a:t>
            </a:r>
            <a:r>
              <a:rPr lang="en-US" dirty="0" err="1"/>
              <a:t>minidump</a:t>
            </a:r>
            <a:r>
              <a:rPr lang="en-US" dirty="0"/>
              <a:t> (</a:t>
            </a:r>
            <a:r>
              <a:rPr lang="en-US" i="1" dirty="0"/>
              <a:t>.dump /mf</a:t>
            </a:r>
            <a:r>
              <a:rPr lang="en-US" dirty="0"/>
              <a:t>). It is useful to dump handle information also, as </a:t>
            </a:r>
            <a:r>
              <a:rPr lang="en-US" i="1" dirty="0"/>
              <a:t>.dump/</a:t>
            </a:r>
            <a:r>
              <a:rPr lang="en-US" i="1" dirty="0" err="1"/>
              <a:t>mfh</a:t>
            </a:r>
            <a:r>
              <a:rPr lang="en-US" dirty="0"/>
              <a:t>. </a:t>
            </a:r>
            <a:endParaRPr lang="en-US" dirty="0" smtClean="0"/>
          </a:p>
          <a:p>
            <a:r>
              <a:rPr lang="en-US" dirty="0" smtClean="0"/>
              <a:t>A </a:t>
            </a:r>
            <a:r>
              <a:rPr lang="en-US" dirty="0"/>
              <a:t>mini-dump contains information about all threads including their stacks and list of loaded modules. </a:t>
            </a:r>
            <a:endParaRPr lang="en-US" dirty="0" smtClean="0"/>
          </a:p>
          <a:p>
            <a:r>
              <a:rPr lang="en-US" dirty="0" smtClean="0"/>
              <a:t>A </a:t>
            </a:r>
            <a:r>
              <a:rPr lang="en-US" dirty="0"/>
              <a:t>full dump contains more information, like that of the process heap.</a:t>
            </a:r>
          </a:p>
        </p:txBody>
      </p:sp>
      <p:sp>
        <p:nvSpPr>
          <p:cNvPr id="3" name="Title 2"/>
          <p:cNvSpPr>
            <a:spLocks noGrp="1"/>
          </p:cNvSpPr>
          <p:nvPr>
            <p:ph type="title"/>
          </p:nvPr>
        </p:nvSpPr>
        <p:spPr/>
        <p:txBody>
          <a:bodyPr/>
          <a:lstStyle/>
          <a:p>
            <a:r>
              <a:rPr lang="en-IN" b="0" dirty="0" err="1"/>
              <a:t>WinDbg</a:t>
            </a:r>
            <a:r>
              <a:rPr lang="en-IN" b="0" dirty="0"/>
              <a:t> Features</a:t>
            </a:r>
            <a:br>
              <a:rPr lang="en-IN" b="0" dirty="0"/>
            </a:br>
            <a:endParaRPr lang="en-IN" dirty="0"/>
          </a:p>
        </p:txBody>
      </p:sp>
    </p:spTree>
    <p:extLst>
      <p:ext uri="{BB962C8B-B14F-4D97-AF65-F5344CB8AC3E}">
        <p14:creationId xmlns:p14="http://schemas.microsoft.com/office/powerpoint/2010/main" val="87302576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If your Windows OS crashes, it dumps the physical memory contents and all process information to a dump file, configured through System-&gt;Control Panel-&gt;Advanced-&gt;’Startup and Recovery’. </a:t>
            </a:r>
            <a:endParaRPr lang="en-US" dirty="0" smtClean="0"/>
          </a:p>
          <a:p>
            <a:r>
              <a:rPr lang="en-US" dirty="0" smtClean="0"/>
              <a:t>It </a:t>
            </a:r>
            <a:r>
              <a:rPr lang="en-US" dirty="0"/>
              <a:t>is also possible to take dumps of any live process by breaking into it. </a:t>
            </a:r>
            <a:endParaRPr lang="en-US" dirty="0" smtClean="0"/>
          </a:p>
          <a:p>
            <a:r>
              <a:rPr lang="en-US" dirty="0" smtClean="0"/>
              <a:t>You </a:t>
            </a:r>
            <a:r>
              <a:rPr lang="en-US" dirty="0"/>
              <a:t>can also take a dump of any process (</a:t>
            </a:r>
            <a:r>
              <a:rPr lang="en-US" i="1" dirty="0"/>
              <a:t>.dump</a:t>
            </a:r>
            <a:r>
              <a:rPr lang="en-US" dirty="0"/>
              <a:t>) that terminates abnormally by configuring </a:t>
            </a:r>
            <a:r>
              <a:rPr lang="en-US" dirty="0" err="1"/>
              <a:t>WinDbg</a:t>
            </a:r>
            <a:r>
              <a:rPr lang="en-US" dirty="0"/>
              <a:t> as a JIT debugger. </a:t>
            </a:r>
            <a:endParaRPr lang="en-US" dirty="0" smtClean="0"/>
          </a:p>
          <a:p>
            <a:r>
              <a:rPr lang="en-US" dirty="0" smtClean="0"/>
              <a:t>Note </a:t>
            </a:r>
            <a:r>
              <a:rPr lang="en-US" dirty="0"/>
              <a:t>that figuring out bugs in the code from a crash dump could be an involved process.</a:t>
            </a:r>
            <a:endParaRPr lang="en-IN" dirty="0"/>
          </a:p>
        </p:txBody>
      </p:sp>
      <p:sp>
        <p:nvSpPr>
          <p:cNvPr id="3" name="Title 2"/>
          <p:cNvSpPr>
            <a:spLocks noGrp="1"/>
          </p:cNvSpPr>
          <p:nvPr>
            <p:ph type="title"/>
          </p:nvPr>
        </p:nvSpPr>
        <p:spPr/>
        <p:txBody>
          <a:bodyPr/>
          <a:lstStyle/>
          <a:p>
            <a:r>
              <a:rPr lang="en-IN" b="0" dirty="0"/>
              <a:t>Crash Dump Analysis</a:t>
            </a:r>
            <a:br>
              <a:rPr lang="en-IN" b="0" dirty="0"/>
            </a:br>
            <a:endParaRPr lang="en-IN" dirty="0"/>
          </a:p>
        </p:txBody>
      </p:sp>
    </p:spTree>
    <p:extLst>
      <p:ext uri="{BB962C8B-B14F-4D97-AF65-F5344CB8AC3E}">
        <p14:creationId xmlns:p14="http://schemas.microsoft.com/office/powerpoint/2010/main" val="177894704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To analyze a dump, follow these steps:</a:t>
            </a:r>
          </a:p>
          <a:p>
            <a:r>
              <a:rPr lang="en-US" i="1" dirty="0"/>
              <a:t>Step 1</a:t>
            </a:r>
            <a:r>
              <a:rPr lang="en-US" dirty="0"/>
              <a:t>: In </a:t>
            </a:r>
            <a:r>
              <a:rPr lang="en-US" dirty="0" err="1"/>
              <a:t>WinDbg</a:t>
            </a:r>
            <a:r>
              <a:rPr lang="en-US" dirty="0"/>
              <a:t>, File-&gt;’Open Crash Dump’, and point to the dump file</a:t>
            </a:r>
          </a:p>
          <a:p>
            <a:r>
              <a:rPr lang="en-US" i="1" dirty="0"/>
              <a:t>Step 2</a:t>
            </a:r>
            <a:r>
              <a:rPr lang="en-US" dirty="0"/>
              <a:t>: </a:t>
            </a:r>
            <a:r>
              <a:rPr lang="en-US" dirty="0" err="1"/>
              <a:t>WinDbg</a:t>
            </a:r>
            <a:r>
              <a:rPr lang="en-US" dirty="0"/>
              <a:t> will show you the instruction your app was executing when it crashed</a:t>
            </a:r>
            <a:r>
              <a:rPr lang="en-US" dirty="0" smtClean="0"/>
              <a:t>.</a:t>
            </a:r>
          </a:p>
          <a:p>
            <a:r>
              <a:rPr lang="en-US" i="1" dirty="0"/>
              <a:t>Step 3</a:t>
            </a:r>
            <a:r>
              <a:rPr lang="en-US" dirty="0"/>
              <a:t>: Set your symbol path and source path properly. If you cannot match symbols, you could have a hard time figuring out control flow. </a:t>
            </a:r>
            <a:endParaRPr lang="en-US" dirty="0" smtClean="0"/>
          </a:p>
          <a:p>
            <a:r>
              <a:rPr lang="en-US" dirty="0" smtClean="0"/>
              <a:t>If </a:t>
            </a:r>
            <a:r>
              <a:rPr lang="en-US" dirty="0"/>
              <a:t>you can match the symbols to source code of the appropriate version, it should be easy to figure out the bug at this point. </a:t>
            </a:r>
            <a:endParaRPr lang="en-US" dirty="0" smtClean="0"/>
          </a:p>
          <a:p>
            <a:r>
              <a:rPr lang="en-US" dirty="0" smtClean="0"/>
              <a:t>Note </a:t>
            </a:r>
            <a:r>
              <a:rPr lang="en-US" dirty="0"/>
              <a:t>that private symbol files have line number information and will blindly show the line in your source code without further checks; </a:t>
            </a:r>
            <a:endParaRPr lang="en-US" dirty="0" smtClean="0"/>
          </a:p>
          <a:p>
            <a:r>
              <a:rPr lang="en-US" dirty="0" smtClean="0"/>
              <a:t>if </a:t>
            </a:r>
            <a:r>
              <a:rPr lang="en-US" dirty="0"/>
              <a:t>your source is not version-matched properly, you’d not see the correct source code matching the assembly code. </a:t>
            </a:r>
            <a:endParaRPr lang="en-US" dirty="0" smtClean="0"/>
          </a:p>
          <a:p>
            <a:r>
              <a:rPr lang="en-US" dirty="0" smtClean="0"/>
              <a:t>If </a:t>
            </a:r>
            <a:r>
              <a:rPr lang="en-US" dirty="0"/>
              <a:t>you have public PDB files, you’ll see the last public function (on the call stack) that was invoked.</a:t>
            </a:r>
          </a:p>
        </p:txBody>
      </p:sp>
      <p:sp>
        <p:nvSpPr>
          <p:cNvPr id="3" name="Title 2"/>
          <p:cNvSpPr>
            <a:spLocks noGrp="1"/>
          </p:cNvSpPr>
          <p:nvPr>
            <p:ph type="title"/>
          </p:nvPr>
        </p:nvSpPr>
        <p:spPr/>
        <p:txBody>
          <a:bodyPr/>
          <a:lstStyle/>
          <a:p>
            <a:r>
              <a:rPr lang="en-IN" b="0" dirty="0"/>
              <a:t>Crash Dump Analysis</a:t>
            </a:r>
            <a:br>
              <a:rPr lang="en-IN" b="0" dirty="0"/>
            </a:br>
            <a:endParaRPr lang="en-IN" dirty="0"/>
          </a:p>
        </p:txBody>
      </p:sp>
    </p:spTree>
    <p:extLst>
      <p:ext uri="{BB962C8B-B14F-4D97-AF65-F5344CB8AC3E}">
        <p14:creationId xmlns:p14="http://schemas.microsoft.com/office/powerpoint/2010/main" val="17826765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err="1"/>
              <a:t>srv</a:t>
            </a:r>
            <a:r>
              <a:rPr lang="en-US" dirty="0"/>
              <a:t>*C:\symbols*http://msdl.microsoft.com/download/symbols</a:t>
            </a:r>
            <a:r>
              <a:rPr lang="en-US" dirty="0" smtClean="0"/>
              <a:t>;.</a:t>
            </a:r>
          </a:p>
          <a:p>
            <a:r>
              <a:rPr lang="en-US" dirty="0"/>
              <a:t>.</a:t>
            </a:r>
            <a:r>
              <a:rPr lang="en-US" dirty="0" err="1"/>
              <a:t>loadby</a:t>
            </a:r>
            <a:r>
              <a:rPr lang="en-US" dirty="0"/>
              <a:t> </a:t>
            </a:r>
            <a:r>
              <a:rPr lang="en-US" dirty="0" err="1"/>
              <a:t>sos</a:t>
            </a:r>
            <a:r>
              <a:rPr lang="en-US" dirty="0"/>
              <a:t> </a:t>
            </a:r>
            <a:r>
              <a:rPr lang="en-US" dirty="0" err="1" smtClean="0"/>
              <a:t>clr</a:t>
            </a:r>
            <a:endParaRPr lang="en-US" dirty="0" smtClean="0"/>
          </a:p>
          <a:p>
            <a:r>
              <a:rPr lang="en-US" dirty="0"/>
              <a:t>!analyze -v</a:t>
            </a:r>
          </a:p>
        </p:txBody>
      </p:sp>
      <p:sp>
        <p:nvSpPr>
          <p:cNvPr id="3" name="Title 2"/>
          <p:cNvSpPr>
            <a:spLocks noGrp="1"/>
          </p:cNvSpPr>
          <p:nvPr>
            <p:ph type="title"/>
          </p:nvPr>
        </p:nvSpPr>
        <p:spPr/>
        <p:txBody>
          <a:bodyPr/>
          <a:lstStyle/>
          <a:p>
            <a:r>
              <a:rPr lang="en-IN" b="0" dirty="0"/>
              <a:t>Crash Dump Analysis</a:t>
            </a:r>
            <a:br>
              <a:rPr lang="en-IN" b="0" dirty="0"/>
            </a:br>
            <a:endParaRPr lang="en-IN" dirty="0"/>
          </a:p>
        </p:txBody>
      </p:sp>
    </p:spTree>
    <p:extLst>
      <p:ext uri="{BB962C8B-B14F-4D97-AF65-F5344CB8AC3E}">
        <p14:creationId xmlns:p14="http://schemas.microsoft.com/office/powerpoint/2010/main" val="59128282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windbg</a:t>
            </a:r>
            <a:endParaRPr lang="en-IN" dirty="0"/>
          </a:p>
        </p:txBody>
      </p:sp>
      <p:pic>
        <p:nvPicPr>
          <p:cNvPr id="4" name="Picture 3"/>
          <p:cNvPicPr>
            <a:picLocks noChangeAspect="1"/>
          </p:cNvPicPr>
          <p:nvPr/>
        </p:nvPicPr>
        <p:blipFill>
          <a:blip r:embed="rId2"/>
          <a:stretch>
            <a:fillRect/>
          </a:stretch>
        </p:blipFill>
        <p:spPr>
          <a:xfrm>
            <a:off x="-8335" y="1447800"/>
            <a:ext cx="9144000" cy="5143500"/>
          </a:xfrm>
          <a:prstGeom prst="rect">
            <a:avLst/>
          </a:prstGeom>
        </p:spPr>
      </p:pic>
    </p:spTree>
    <p:extLst>
      <p:ext uri="{BB962C8B-B14F-4D97-AF65-F5344CB8AC3E}">
        <p14:creationId xmlns:p14="http://schemas.microsoft.com/office/powerpoint/2010/main" val="334645568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pPr lvl="0"/>
            <a:r>
              <a:rPr lang="en-IN" dirty="0"/>
              <a:t>Heap </a:t>
            </a:r>
            <a:r>
              <a:rPr lang="en-IN" dirty="0" smtClean="0"/>
              <a:t>Statistics</a:t>
            </a:r>
          </a:p>
          <a:p>
            <a:pPr lvl="1"/>
            <a:r>
              <a:rPr lang="en-IN" dirty="0" smtClean="0"/>
              <a:t>Refer </a:t>
            </a:r>
            <a:r>
              <a:rPr lang="en-IN" dirty="0" err="1" smtClean="0"/>
              <a:t>gencount</a:t>
            </a:r>
            <a:r>
              <a:rPr lang="en-IN" dirty="0" smtClean="0"/>
              <a:t> example</a:t>
            </a:r>
          </a:p>
          <a:p>
            <a:r>
              <a:rPr lang="en-IN" dirty="0"/>
              <a:t>Heap Searching</a:t>
            </a:r>
          </a:p>
          <a:p>
            <a:pPr lvl="0"/>
            <a:r>
              <a:rPr lang="en-US" b="1" dirty="0"/>
              <a:t>How to suspect the heap corruption?</a:t>
            </a:r>
            <a:endParaRPr lang="en-IN" dirty="0"/>
          </a:p>
          <a:p>
            <a:pPr lvl="0"/>
            <a:r>
              <a:rPr lang="en-US" dirty="0" smtClean="0"/>
              <a:t>The </a:t>
            </a:r>
            <a:r>
              <a:rPr lang="en-US" dirty="0"/>
              <a:t>application crashes randomly with no regards to the applied exception catching and even goes through blankets like catch(Exception) which are supposed to catch all exceptions.</a:t>
            </a:r>
          </a:p>
          <a:p>
            <a:pPr lvl="0"/>
            <a:r>
              <a:rPr lang="en-US" dirty="0" smtClean="0"/>
              <a:t>Examining </a:t>
            </a:r>
            <a:r>
              <a:rPr lang="en-US" dirty="0"/>
              <a:t>the CLR stack in the application crash dumps shows the garbage collector on the top of the stack:</a:t>
            </a:r>
            <a:endParaRPr lang="en-IN" dirty="0"/>
          </a:p>
          <a:p>
            <a:pPr lvl="0"/>
            <a:endParaRPr lang="en-IN" dirty="0"/>
          </a:p>
        </p:txBody>
      </p:sp>
      <p:sp>
        <p:nvSpPr>
          <p:cNvPr id="3" name="Title 2"/>
          <p:cNvSpPr>
            <a:spLocks noGrp="1"/>
          </p:cNvSpPr>
          <p:nvPr>
            <p:ph type="title"/>
          </p:nvPr>
        </p:nvSpPr>
        <p:spPr/>
        <p:txBody>
          <a:bodyPr/>
          <a:lstStyle/>
          <a:p>
            <a:r>
              <a:rPr lang="en-IN" dirty="0"/>
              <a:t>How to Examine Heap</a:t>
            </a:r>
            <a:br>
              <a:rPr lang="en-IN" dirty="0"/>
            </a:br>
            <a:endParaRPr lang="en-IN" dirty="0"/>
          </a:p>
        </p:txBody>
      </p:sp>
    </p:spTree>
    <p:extLst>
      <p:ext uri="{BB962C8B-B14F-4D97-AF65-F5344CB8AC3E}">
        <p14:creationId xmlns:p14="http://schemas.microsoft.com/office/powerpoint/2010/main" val="1710237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GC.Collect method is called</a:t>
            </a:r>
            <a:r>
              <a:rPr lang="en-US" dirty="0" smtClean="0"/>
              <a:t>.</a:t>
            </a:r>
            <a:endParaRPr lang="en-US" dirty="0"/>
          </a:p>
          <a:p>
            <a:r>
              <a:rPr lang="en-US" dirty="0"/>
              <a:t>If the </a:t>
            </a:r>
            <a:r>
              <a:rPr lang="en-US" dirty="0" err="1"/>
              <a:t>parameterless</a:t>
            </a:r>
            <a:r>
              <a:rPr lang="en-US" dirty="0"/>
              <a:t> GC.Collect() method is called or another overload is passed </a:t>
            </a:r>
            <a:r>
              <a:rPr lang="en-US" dirty="0" err="1"/>
              <a:t>GC.MaxGeneration</a:t>
            </a:r>
            <a:r>
              <a:rPr lang="en-US" dirty="0"/>
              <a:t> as an argument, the LOH is collected along with the rest of the managed heap</a:t>
            </a:r>
            <a:r>
              <a:rPr lang="en-US" dirty="0" smtClean="0"/>
              <a:t>.</a:t>
            </a:r>
            <a:endParaRPr lang="en-US" dirty="0"/>
          </a:p>
          <a:p>
            <a:r>
              <a:rPr lang="en-US" dirty="0"/>
              <a:t>The system is in low memory situation</a:t>
            </a:r>
            <a:r>
              <a:rPr lang="en-US" dirty="0" smtClean="0"/>
              <a:t>.</a:t>
            </a:r>
            <a:endParaRPr lang="en-US" dirty="0"/>
          </a:p>
          <a:p>
            <a:r>
              <a:rPr lang="en-US" dirty="0"/>
              <a:t>This occurs when the garbage collector receives a high memory notification from the OS. If the garbage collector thinks that doing a generation 2 GC will be productive, it triggers one.</a:t>
            </a:r>
            <a:endParaRPr lang="en-IN" dirty="0"/>
          </a:p>
        </p:txBody>
      </p:sp>
      <p:sp>
        <p:nvSpPr>
          <p:cNvPr id="3" name="Title 2"/>
          <p:cNvSpPr>
            <a:spLocks noGrp="1"/>
          </p:cNvSpPr>
          <p:nvPr>
            <p:ph type="title"/>
          </p:nvPr>
        </p:nvSpPr>
        <p:spPr/>
        <p:txBody>
          <a:bodyPr/>
          <a:lstStyle/>
          <a:p>
            <a:r>
              <a:rPr lang="en-US" dirty="0"/>
              <a:t>When is a large object collected?</a:t>
            </a:r>
            <a:br>
              <a:rPr lang="en-US" dirty="0"/>
            </a:br>
            <a:endParaRPr lang="en-IN" dirty="0"/>
          </a:p>
        </p:txBody>
      </p:sp>
    </p:spTree>
    <p:extLst>
      <p:ext uri="{BB962C8B-B14F-4D97-AF65-F5344CB8AC3E}">
        <p14:creationId xmlns:p14="http://schemas.microsoft.com/office/powerpoint/2010/main" val="419585920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pPr lvl="0"/>
            <a:r>
              <a:rPr lang="en-US" dirty="0"/>
              <a:t>The CLR stack always shows different points. </a:t>
            </a:r>
            <a:endParaRPr lang="en-US" dirty="0" smtClean="0"/>
          </a:p>
          <a:p>
            <a:pPr lvl="0"/>
            <a:r>
              <a:rPr lang="en-US" dirty="0" smtClean="0"/>
              <a:t>Whether </a:t>
            </a:r>
            <a:r>
              <a:rPr lang="en-US" dirty="0"/>
              <a:t>the crash occurred or the code which is shown is clearly irrelevant, like </a:t>
            </a:r>
            <a:r>
              <a:rPr lang="en-US" dirty="0" err="1"/>
              <a:t>StringBuilder's</a:t>
            </a:r>
            <a:r>
              <a:rPr lang="en-US" dirty="0"/>
              <a:t> method which is shown to cause the exception</a:t>
            </a:r>
            <a:r>
              <a:rPr lang="en-US" dirty="0" smtClean="0"/>
              <a:t>.</a:t>
            </a:r>
          </a:p>
        </p:txBody>
      </p:sp>
      <p:sp>
        <p:nvSpPr>
          <p:cNvPr id="3" name="Title 2"/>
          <p:cNvSpPr>
            <a:spLocks noGrp="1"/>
          </p:cNvSpPr>
          <p:nvPr>
            <p:ph type="title"/>
          </p:nvPr>
        </p:nvSpPr>
        <p:spPr/>
        <p:txBody>
          <a:bodyPr/>
          <a:lstStyle/>
          <a:p>
            <a:r>
              <a:rPr lang="en-IN" dirty="0"/>
              <a:t>How to Examine Heap</a:t>
            </a:r>
            <a:br>
              <a:rPr lang="en-IN" dirty="0"/>
            </a:br>
            <a:endParaRPr lang="en-IN" dirty="0"/>
          </a:p>
        </p:txBody>
      </p:sp>
    </p:spTree>
    <p:extLst>
      <p:ext uri="{BB962C8B-B14F-4D97-AF65-F5344CB8AC3E}">
        <p14:creationId xmlns:p14="http://schemas.microsoft.com/office/powerpoint/2010/main" val="22403119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pPr lvl="0"/>
            <a:r>
              <a:rPr lang="en-US" dirty="0" smtClean="0"/>
              <a:t>Debugging Heap Fragmentation.</a:t>
            </a:r>
          </a:p>
          <a:p>
            <a:pPr lvl="0"/>
            <a:r>
              <a:rPr lang="en-US" dirty="0"/>
              <a:t>heap fragmentation, in which free and busy blocks are arranged and interleaved on the managed heap in such a way that they can cause problems in applications that surface as </a:t>
            </a:r>
            <a:r>
              <a:rPr lang="en-US" dirty="0" err="1"/>
              <a:t>OutOfMemory</a:t>
            </a:r>
            <a:r>
              <a:rPr lang="en-US" dirty="0"/>
              <a:t> exceptions</a:t>
            </a:r>
            <a:r>
              <a:rPr lang="en-US" dirty="0" smtClean="0"/>
              <a:t>;</a:t>
            </a:r>
          </a:p>
          <a:p>
            <a:pPr lvl="0"/>
            <a:r>
              <a:rPr lang="en-US" dirty="0" smtClean="0"/>
              <a:t>in </a:t>
            </a:r>
            <a:r>
              <a:rPr lang="en-US" dirty="0"/>
              <a:t>reality, enough memory is free, just not in a contiguous fashion. </a:t>
            </a:r>
            <a:endParaRPr lang="en-US" dirty="0" smtClean="0"/>
          </a:p>
          <a:p>
            <a:pPr lvl="0"/>
            <a:r>
              <a:rPr lang="en-US" dirty="0" smtClean="0"/>
              <a:t>The </a:t>
            </a:r>
            <a:r>
              <a:rPr lang="en-US" dirty="0"/>
              <a:t>CLR heap manager utilizes a technique known as compacting and coalescing to reduce the risk of heap fragmentation.</a:t>
            </a:r>
          </a:p>
          <a:p>
            <a:pPr lvl="0"/>
            <a:endParaRPr lang="en-US" dirty="0" smtClean="0"/>
          </a:p>
        </p:txBody>
      </p:sp>
      <p:sp>
        <p:nvSpPr>
          <p:cNvPr id="3" name="Title 2"/>
          <p:cNvSpPr>
            <a:spLocks noGrp="1"/>
          </p:cNvSpPr>
          <p:nvPr>
            <p:ph type="title"/>
          </p:nvPr>
        </p:nvSpPr>
        <p:spPr/>
        <p:txBody>
          <a:bodyPr/>
          <a:lstStyle/>
          <a:p>
            <a:r>
              <a:rPr lang="en-IN" dirty="0"/>
              <a:t>How to Examine Heap</a:t>
            </a:r>
            <a:br>
              <a:rPr lang="en-IN" dirty="0"/>
            </a:br>
            <a:endParaRPr lang="en-IN" dirty="0"/>
          </a:p>
        </p:txBody>
      </p:sp>
    </p:spTree>
    <p:extLst>
      <p:ext uri="{BB962C8B-B14F-4D97-AF65-F5344CB8AC3E}">
        <p14:creationId xmlns:p14="http://schemas.microsoft.com/office/powerpoint/2010/main" val="34843899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92500" lnSpcReduction="20000"/>
          </a:bodyPr>
          <a:lstStyle/>
          <a:p>
            <a:pPr lvl="0"/>
            <a:r>
              <a:rPr lang="en-US" dirty="0"/>
              <a:t>The source code and binary for Listing 5-8 can be found in the following folders:</a:t>
            </a:r>
          </a:p>
          <a:p>
            <a:pPr lvl="0"/>
            <a:endParaRPr lang="en-US" dirty="0"/>
          </a:p>
          <a:p>
            <a:pPr lvl="0"/>
            <a:r>
              <a:rPr lang="en-US" dirty="0"/>
              <a:t>Source code: C</a:t>
            </a:r>
            <a:r>
              <a:rPr lang="en-US" dirty="0" smtClean="0"/>
              <a:t>:\Fragment</a:t>
            </a:r>
            <a:endParaRPr lang="en-US" dirty="0"/>
          </a:p>
          <a:p>
            <a:pPr lvl="0"/>
            <a:r>
              <a:rPr lang="en-US" dirty="0"/>
              <a:t>Binary: C</a:t>
            </a:r>
            <a:r>
              <a:rPr lang="en-US" dirty="0" smtClean="0"/>
              <a:t>:\Fragment.exe</a:t>
            </a:r>
            <a:endParaRPr lang="en-US" dirty="0"/>
          </a:p>
          <a:p>
            <a:pPr lvl="0"/>
            <a:r>
              <a:rPr lang="en-US" dirty="0"/>
              <a:t>The application enables the user to specify an allocation size and the maximum amount of memory that the application should consume. For example, if we want the allocation size to be 50,000 bytes and the overall memory consumption limit to be 100MB, we would run the application as following:</a:t>
            </a:r>
          </a:p>
          <a:p>
            <a:pPr lvl="0"/>
            <a:endParaRPr lang="en-US" dirty="0"/>
          </a:p>
          <a:p>
            <a:pPr lvl="0"/>
            <a:r>
              <a:rPr lang="en-US" dirty="0"/>
              <a:t>C</a:t>
            </a:r>
            <a:r>
              <a:rPr lang="en-US" dirty="0" smtClean="0"/>
              <a:t>:\Fragment </a:t>
            </a:r>
            <a:r>
              <a:rPr lang="en-US" dirty="0"/>
              <a:t>50000 100</a:t>
            </a:r>
            <a:endParaRPr lang="en-US" dirty="0" smtClean="0"/>
          </a:p>
        </p:txBody>
      </p:sp>
      <p:sp>
        <p:nvSpPr>
          <p:cNvPr id="3" name="Title 2"/>
          <p:cNvSpPr>
            <a:spLocks noGrp="1"/>
          </p:cNvSpPr>
          <p:nvPr>
            <p:ph type="title"/>
          </p:nvPr>
        </p:nvSpPr>
        <p:spPr/>
        <p:txBody>
          <a:bodyPr/>
          <a:lstStyle/>
          <a:p>
            <a:r>
              <a:rPr lang="en-IN" dirty="0"/>
              <a:t>How to Examine Heap</a:t>
            </a:r>
            <a:br>
              <a:rPr lang="en-IN" dirty="0"/>
            </a:br>
            <a:endParaRPr lang="en-IN" dirty="0"/>
          </a:p>
        </p:txBody>
      </p:sp>
    </p:spTree>
    <p:extLst>
      <p:ext uri="{BB962C8B-B14F-4D97-AF65-F5344CB8AC3E}">
        <p14:creationId xmlns:p14="http://schemas.microsoft.com/office/powerpoint/2010/main" val="4928697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!heap -s </a:t>
            </a:r>
            <a:r>
              <a:rPr lang="en-IN" dirty="0" smtClean="0"/>
              <a:t>–v</a:t>
            </a:r>
          </a:p>
          <a:p>
            <a:endParaRPr lang="en-IN" dirty="0"/>
          </a:p>
          <a:p>
            <a:endParaRPr lang="en-IN" dirty="0"/>
          </a:p>
        </p:txBody>
      </p:sp>
      <p:sp>
        <p:nvSpPr>
          <p:cNvPr id="3" name="Title 2"/>
          <p:cNvSpPr>
            <a:spLocks noGrp="1"/>
          </p:cNvSpPr>
          <p:nvPr>
            <p:ph type="title"/>
          </p:nvPr>
        </p:nvSpPr>
        <p:spPr/>
        <p:txBody>
          <a:bodyPr/>
          <a:lstStyle/>
          <a:p>
            <a:r>
              <a:rPr lang="en-IN" dirty="0" smtClean="0"/>
              <a:t>Corrupt Heap Analysis</a:t>
            </a:r>
            <a:endParaRPr lang="en-IN" dirty="0"/>
          </a:p>
        </p:txBody>
      </p:sp>
    </p:spTree>
    <p:extLst>
      <p:ext uri="{BB962C8B-B14F-4D97-AF65-F5344CB8AC3E}">
        <p14:creationId xmlns:p14="http://schemas.microsoft.com/office/powerpoint/2010/main" val="9500624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676275"/>
          </a:xfrm>
        </p:spPr>
        <p:txBody>
          <a:bodyPr/>
          <a:lstStyle/>
          <a:p>
            <a:r>
              <a:rPr lang="en-IN" dirty="0" smtClean="0"/>
              <a:t>Debug Windows show Diagnostic tools</a:t>
            </a:r>
            <a:endParaRPr lang="en-IN" dirty="0"/>
          </a:p>
        </p:txBody>
      </p:sp>
      <p:sp>
        <p:nvSpPr>
          <p:cNvPr id="3" name="Title 2"/>
          <p:cNvSpPr>
            <a:spLocks noGrp="1"/>
          </p:cNvSpPr>
          <p:nvPr>
            <p:ph type="title"/>
          </p:nvPr>
        </p:nvSpPr>
        <p:spPr/>
        <p:txBody>
          <a:bodyPr/>
          <a:lstStyle/>
          <a:p>
            <a:r>
              <a:rPr lang="en-IN" dirty="0"/>
              <a:t>How to Examine Heap</a:t>
            </a:r>
            <a:br>
              <a:rPr lang="en-IN" dirty="0"/>
            </a:br>
            <a:endParaRPr lang="en-IN" dirty="0"/>
          </a:p>
        </p:txBody>
      </p:sp>
      <p:pic>
        <p:nvPicPr>
          <p:cNvPr id="4" name="Picture 3"/>
          <p:cNvPicPr>
            <a:picLocks noChangeAspect="1"/>
          </p:cNvPicPr>
          <p:nvPr/>
        </p:nvPicPr>
        <p:blipFill rotWithShape="1">
          <a:blip r:embed="rId2"/>
          <a:srcRect l="66667" t="8889" b="31852"/>
          <a:stretch/>
        </p:blipFill>
        <p:spPr>
          <a:xfrm>
            <a:off x="2590800" y="2301815"/>
            <a:ext cx="3048000" cy="4191000"/>
          </a:xfrm>
          <a:prstGeom prst="rect">
            <a:avLst/>
          </a:prstGeom>
        </p:spPr>
      </p:pic>
    </p:spTree>
    <p:extLst>
      <p:ext uri="{BB962C8B-B14F-4D97-AF65-F5344CB8AC3E}">
        <p14:creationId xmlns:p14="http://schemas.microsoft.com/office/powerpoint/2010/main" val="28439335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a:t>
            </a:r>
            <a:r>
              <a:rPr lang="en-US" i="1" dirty="0"/>
              <a:t>VSPerfCmd.exe</a:t>
            </a:r>
            <a:r>
              <a:rPr lang="en-US" dirty="0"/>
              <a:t> tool is used to start and stop performance data collection. </a:t>
            </a:r>
            <a:endParaRPr lang="en-US" dirty="0" smtClean="0"/>
          </a:p>
          <a:p>
            <a:r>
              <a:rPr lang="en-IN" dirty="0"/>
              <a:t>VSPerfCmd.exe /</a:t>
            </a:r>
            <a:r>
              <a:rPr lang="en-IN" dirty="0" err="1"/>
              <a:t>Start:Sample</a:t>
            </a:r>
            <a:r>
              <a:rPr lang="en-IN" dirty="0"/>
              <a:t> /</a:t>
            </a:r>
            <a:r>
              <a:rPr lang="en-IN" dirty="0" err="1"/>
              <a:t>Output:TestApp.exe.vsp</a:t>
            </a:r>
            <a:endParaRPr lang="en-IN" dirty="0"/>
          </a:p>
          <a:p>
            <a:r>
              <a:rPr lang="en-IN" dirty="0"/>
              <a:t>VSPerfCmd.exe /</a:t>
            </a:r>
            <a:r>
              <a:rPr lang="en-IN" dirty="0" err="1"/>
              <a:t>Launch:TestApp.exe</a:t>
            </a:r>
            <a:r>
              <a:rPr lang="en-IN" dirty="0"/>
              <a:t> /Sys:20</a:t>
            </a:r>
          </a:p>
        </p:txBody>
      </p:sp>
      <p:sp>
        <p:nvSpPr>
          <p:cNvPr id="3" name="Title 2"/>
          <p:cNvSpPr>
            <a:spLocks noGrp="1"/>
          </p:cNvSpPr>
          <p:nvPr>
            <p:ph type="title"/>
          </p:nvPr>
        </p:nvSpPr>
        <p:spPr/>
        <p:txBody>
          <a:bodyPr/>
          <a:lstStyle/>
          <a:p>
            <a:r>
              <a:rPr lang="en-IN" dirty="0" err="1"/>
              <a:t>VSPerfCmd</a:t>
            </a:r>
            <a:r>
              <a:rPr lang="en-IN" dirty="0"/>
              <a:t/>
            </a:r>
            <a:br>
              <a:rPr lang="en-IN" dirty="0"/>
            </a:br>
            <a:endParaRPr lang="en-IN" dirty="0"/>
          </a:p>
        </p:txBody>
      </p:sp>
    </p:spTree>
    <p:extLst>
      <p:ext uri="{BB962C8B-B14F-4D97-AF65-F5344CB8AC3E}">
        <p14:creationId xmlns:p14="http://schemas.microsoft.com/office/powerpoint/2010/main" val="9745501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Understanding Memory Management</a:t>
            </a:r>
          </a:p>
          <a:p>
            <a:r>
              <a:rPr lang="en-IN" b="1" dirty="0"/>
              <a:t>Memory Leaks</a:t>
            </a:r>
          </a:p>
          <a:p>
            <a:r>
              <a:rPr lang="en-IN" b="1" dirty="0"/>
              <a:t>Using Performance Counters</a:t>
            </a:r>
          </a:p>
          <a:p>
            <a:r>
              <a:rPr lang="en-US" b="1" dirty="0"/>
              <a:t>Performance Measure and Leak Detection Tools</a:t>
            </a:r>
            <a:endParaRPr lang="en-IN" dirty="0"/>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Allocation cost.</a:t>
            </a:r>
          </a:p>
          <a:p>
            <a:r>
              <a:rPr lang="en-US" dirty="0"/>
              <a:t>The CLR makes the guarantee that the memory for every new object it gives out is cleared. </a:t>
            </a:r>
            <a:endParaRPr lang="en-US" dirty="0" smtClean="0"/>
          </a:p>
          <a:p>
            <a:r>
              <a:rPr lang="en-US" dirty="0" smtClean="0"/>
              <a:t>This </a:t>
            </a:r>
            <a:r>
              <a:rPr lang="en-US" dirty="0"/>
              <a:t>means the allocation cost of a large object is completely dominated by memory clearing (unless it triggers a GC</a:t>
            </a:r>
            <a:r>
              <a:rPr lang="en-US" dirty="0" smtClean="0"/>
              <a:t>).</a:t>
            </a:r>
          </a:p>
          <a:p>
            <a:r>
              <a:rPr lang="en-US" dirty="0" smtClean="0"/>
              <a:t>If </a:t>
            </a:r>
            <a:r>
              <a:rPr lang="en-US" dirty="0"/>
              <a:t>it takes 2 cycles to clear one byte, it takes 170,000 cycles to clear the smallest large object</a:t>
            </a:r>
            <a:r>
              <a:rPr lang="en-US" dirty="0" smtClean="0"/>
              <a:t>.</a:t>
            </a:r>
          </a:p>
          <a:p>
            <a:r>
              <a:rPr lang="en-US" dirty="0" smtClean="0"/>
              <a:t>Clearing </a:t>
            </a:r>
            <a:r>
              <a:rPr lang="en-US" dirty="0"/>
              <a:t>the memory of a 16MB object on a 2GHz machine takes approximately 16ms. That's a rather large cost.</a:t>
            </a:r>
          </a:p>
          <a:p>
            <a:endParaRPr lang="en-IN" dirty="0"/>
          </a:p>
        </p:txBody>
      </p:sp>
      <p:sp>
        <p:nvSpPr>
          <p:cNvPr id="3" name="Title 2"/>
          <p:cNvSpPr>
            <a:spLocks noGrp="1"/>
          </p:cNvSpPr>
          <p:nvPr>
            <p:ph type="title"/>
          </p:nvPr>
        </p:nvSpPr>
        <p:spPr/>
        <p:txBody>
          <a:bodyPr/>
          <a:lstStyle/>
          <a:p>
            <a:r>
              <a:rPr lang="en-IN" dirty="0"/>
              <a:t>LOH Performance Implications</a:t>
            </a:r>
            <a:br>
              <a:rPr lang="en-IN" dirty="0"/>
            </a:br>
            <a:endParaRPr lang="en-IN" dirty="0"/>
          </a:p>
        </p:txBody>
      </p:sp>
    </p:spTree>
    <p:extLst>
      <p:ext uri="{BB962C8B-B14F-4D97-AF65-F5344CB8AC3E}">
        <p14:creationId xmlns:p14="http://schemas.microsoft.com/office/powerpoint/2010/main" val="278392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Collection cost.</a:t>
            </a:r>
          </a:p>
          <a:p>
            <a:pPr lvl="1"/>
            <a:r>
              <a:rPr lang="en-US" dirty="0"/>
              <a:t>Because the LOH and generation 2 are collected together, if either one's threshold is exceeded, a generation 2 collection is triggered</a:t>
            </a:r>
            <a:r>
              <a:rPr lang="en-US" dirty="0" smtClean="0"/>
              <a:t>.</a:t>
            </a:r>
          </a:p>
          <a:p>
            <a:pPr lvl="1"/>
            <a:r>
              <a:rPr lang="en-US" dirty="0" smtClean="0"/>
              <a:t>If </a:t>
            </a:r>
            <a:r>
              <a:rPr lang="en-US" dirty="0"/>
              <a:t>a generation 2 collection is triggered because of the LOH, generation 2 won't necessarily be much smaller after the GC. </a:t>
            </a:r>
            <a:endParaRPr lang="en-US" dirty="0" smtClean="0"/>
          </a:p>
          <a:p>
            <a:pPr lvl="1"/>
            <a:r>
              <a:rPr lang="en-US" dirty="0" smtClean="0"/>
              <a:t>If </a:t>
            </a:r>
            <a:r>
              <a:rPr lang="en-US" dirty="0"/>
              <a:t>there's not much data on generation 2, this has minimal impact. </a:t>
            </a:r>
            <a:endParaRPr lang="en-US" dirty="0" smtClean="0"/>
          </a:p>
          <a:p>
            <a:pPr lvl="1"/>
            <a:r>
              <a:rPr lang="en-US" dirty="0" smtClean="0"/>
              <a:t>But </a:t>
            </a:r>
            <a:r>
              <a:rPr lang="en-US" dirty="0"/>
              <a:t>if generation 2 is large, it can cause performance problems if many generation 2 GCs are triggered. </a:t>
            </a:r>
            <a:endParaRPr lang="en-US" dirty="0" smtClean="0"/>
          </a:p>
          <a:p>
            <a:pPr lvl="1"/>
            <a:r>
              <a:rPr lang="en-US" dirty="0" smtClean="0"/>
              <a:t>If </a:t>
            </a:r>
            <a:r>
              <a:rPr lang="en-US" dirty="0"/>
              <a:t>many large objects are allocated on a very temporary basis and you have a large SOH, you could be spending too much time doing GCs</a:t>
            </a:r>
            <a:r>
              <a:rPr lang="en-US" dirty="0" smtClean="0"/>
              <a:t>.</a:t>
            </a:r>
          </a:p>
          <a:p>
            <a:pPr lvl="1"/>
            <a:r>
              <a:rPr lang="en-US" dirty="0" smtClean="0"/>
              <a:t>In </a:t>
            </a:r>
            <a:r>
              <a:rPr lang="en-US" dirty="0"/>
              <a:t>addition, the allocation cost can really add up if you keep allocating and letting go of really large objects.</a:t>
            </a:r>
          </a:p>
          <a:p>
            <a:pPr lvl="1"/>
            <a:endParaRPr lang="en-IN" dirty="0"/>
          </a:p>
        </p:txBody>
      </p:sp>
      <p:sp>
        <p:nvSpPr>
          <p:cNvPr id="3" name="Title 2"/>
          <p:cNvSpPr>
            <a:spLocks noGrp="1"/>
          </p:cNvSpPr>
          <p:nvPr>
            <p:ph type="title"/>
          </p:nvPr>
        </p:nvSpPr>
        <p:spPr/>
        <p:txBody>
          <a:bodyPr/>
          <a:lstStyle/>
          <a:p>
            <a:r>
              <a:rPr lang="en-IN" dirty="0"/>
              <a:t>LOH Performance Implications</a:t>
            </a:r>
            <a:br>
              <a:rPr lang="en-IN" dirty="0"/>
            </a:br>
            <a:endParaRPr lang="en-IN" dirty="0"/>
          </a:p>
        </p:txBody>
      </p:sp>
    </p:spTree>
    <p:extLst>
      <p:ext uri="{BB962C8B-B14F-4D97-AF65-F5344CB8AC3E}">
        <p14:creationId xmlns:p14="http://schemas.microsoft.com/office/powerpoint/2010/main" val="4070048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Array elements with reference types.</a:t>
            </a:r>
          </a:p>
          <a:p>
            <a:r>
              <a:rPr lang="en-US" dirty="0"/>
              <a:t>Very large objects on the LOH are usually arrays (it's very rare to have an instance object that's really large). </a:t>
            </a:r>
            <a:endParaRPr lang="en-US" dirty="0" smtClean="0"/>
          </a:p>
          <a:p>
            <a:r>
              <a:rPr lang="en-US" dirty="0" smtClean="0"/>
              <a:t>If </a:t>
            </a:r>
            <a:r>
              <a:rPr lang="en-US" dirty="0"/>
              <a:t>the elements of an array are reference-rich, it incurs a cost that is not present if the elements are not reference-rich. </a:t>
            </a:r>
            <a:endParaRPr lang="en-US" dirty="0" smtClean="0"/>
          </a:p>
          <a:p>
            <a:r>
              <a:rPr lang="en-US" dirty="0" smtClean="0"/>
              <a:t>If </a:t>
            </a:r>
            <a:r>
              <a:rPr lang="en-US" dirty="0"/>
              <a:t>the element doesn’t contain any references, the garbage collector doesn’t need to go through the array at all. </a:t>
            </a:r>
            <a:endParaRPr lang="en-US" dirty="0" smtClean="0"/>
          </a:p>
          <a:p>
            <a:r>
              <a:rPr lang="en-US" dirty="0" smtClean="0"/>
              <a:t>For </a:t>
            </a:r>
            <a:r>
              <a:rPr lang="en-US" dirty="0"/>
              <a:t>example, if you use an array to store nodes in a binary tree, one way to implement it is to refer to a node’s right and left node by the actual nodes:</a:t>
            </a:r>
          </a:p>
          <a:p>
            <a:pPr lvl="1"/>
            <a:endParaRPr lang="en-IN" dirty="0"/>
          </a:p>
        </p:txBody>
      </p:sp>
      <p:sp>
        <p:nvSpPr>
          <p:cNvPr id="3" name="Title 2"/>
          <p:cNvSpPr>
            <a:spLocks noGrp="1"/>
          </p:cNvSpPr>
          <p:nvPr>
            <p:ph type="title"/>
          </p:nvPr>
        </p:nvSpPr>
        <p:spPr/>
        <p:txBody>
          <a:bodyPr/>
          <a:lstStyle/>
          <a:p>
            <a:r>
              <a:rPr lang="en-IN" dirty="0"/>
              <a:t>LOH Performance Implications</a:t>
            </a:r>
            <a:br>
              <a:rPr lang="en-IN" dirty="0"/>
            </a:br>
            <a:endParaRPr lang="en-IN" dirty="0"/>
          </a:p>
        </p:txBody>
      </p:sp>
    </p:spTree>
    <p:extLst>
      <p:ext uri="{BB962C8B-B14F-4D97-AF65-F5344CB8AC3E}">
        <p14:creationId xmlns:p14="http://schemas.microsoft.com/office/powerpoint/2010/main" val="24961716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Reduce memory consumption</a:t>
            </a:r>
          </a:p>
          <a:p>
            <a:r>
              <a:rPr lang="en-IN" b="1" dirty="0"/>
              <a:t>Release references</a:t>
            </a:r>
          </a:p>
          <a:p>
            <a:pPr lvl="1"/>
            <a:r>
              <a:rPr lang="en-US" dirty="0"/>
              <a:t>A reference to an object in your app prevents that object, and all of the objects it references, from being collected. </a:t>
            </a:r>
            <a:endParaRPr lang="en-US" dirty="0" smtClean="0"/>
          </a:p>
          <a:p>
            <a:pPr lvl="1"/>
            <a:r>
              <a:rPr lang="en-US" dirty="0" smtClean="0"/>
              <a:t>The </a:t>
            </a:r>
            <a:r>
              <a:rPr lang="en-US" dirty="0"/>
              <a:t>.NET compiler does a good job of detecting when a variable is no longer in use so objects held onto by that variable will be eligible for collection. </a:t>
            </a:r>
            <a:endParaRPr lang="en-US" dirty="0" smtClean="0"/>
          </a:p>
          <a:p>
            <a:pPr lvl="1"/>
            <a:r>
              <a:rPr lang="en-US" dirty="0" smtClean="0"/>
              <a:t>But </a:t>
            </a:r>
            <a:r>
              <a:rPr lang="en-US" dirty="0"/>
              <a:t>in some cases it may not be obvious that some objects have a reference to other objects because part of the object graph might be owned by libraries your app uses. </a:t>
            </a:r>
            <a:endParaRPr lang="en-US" dirty="0" smtClean="0"/>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6321167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Induce a garbage collection if it’s useful</a:t>
            </a:r>
          </a:p>
          <a:p>
            <a:r>
              <a:rPr lang="en-US" dirty="0"/>
              <a:t>Induce a garbage collection only after you have measured your app's performance and have determined that inducing a collection will improve its performance.</a:t>
            </a:r>
          </a:p>
          <a:p>
            <a:r>
              <a:rPr lang="en-US" dirty="0"/>
              <a:t>You can induce a garbage collection of a generation by calling </a:t>
            </a:r>
            <a:r>
              <a:rPr lang="en-US" b="1" dirty="0"/>
              <a:t>GC.Collect(n)</a:t>
            </a:r>
            <a:r>
              <a:rPr lang="en-US" dirty="0"/>
              <a:t>, where n is the generation you want to collect (0, 1, or 2).</a:t>
            </a:r>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868603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b="1" dirty="0"/>
              <a:t>Reduce garbage collection time</a:t>
            </a:r>
          </a:p>
          <a:p>
            <a:r>
              <a:rPr lang="en-US" dirty="0"/>
              <a:t>Garbage collection-related pause times include: the time it takes to run a single garbage collection pass; and the total time your app spends doing garbage collections. </a:t>
            </a:r>
            <a:endParaRPr lang="en-US" dirty="0" smtClean="0"/>
          </a:p>
          <a:p>
            <a:r>
              <a:rPr lang="en-US" dirty="0" smtClean="0"/>
              <a:t>The </a:t>
            </a:r>
            <a:r>
              <a:rPr lang="en-US" dirty="0"/>
              <a:t>amount of time it takes to do a collection depends on how much live data the collector has to analyze. </a:t>
            </a:r>
            <a:endParaRPr lang="en-US" dirty="0" smtClean="0"/>
          </a:p>
          <a:p>
            <a:r>
              <a:rPr lang="en-US" dirty="0" smtClean="0"/>
              <a:t>Generation </a:t>
            </a:r>
            <a:r>
              <a:rPr lang="en-US" dirty="0"/>
              <a:t>0 and generation 1 are bounded in size, but generation 2 continues to grow as more long-lived objects are active in your app. </a:t>
            </a:r>
            <a:endParaRPr lang="en-US" dirty="0" smtClean="0"/>
          </a:p>
          <a:p>
            <a:r>
              <a:rPr lang="en-US" dirty="0" smtClean="0"/>
              <a:t>This </a:t>
            </a:r>
            <a:r>
              <a:rPr lang="en-US" dirty="0"/>
              <a:t>means that the collection times for generation 0 and generation 1 are bounded, while generation 2 collections can take longer. </a:t>
            </a:r>
            <a:endParaRPr lang="en-US" dirty="0" smtClean="0"/>
          </a:p>
          <a:p>
            <a:r>
              <a:rPr lang="en-US" dirty="0" smtClean="0"/>
              <a:t>How </a:t>
            </a:r>
            <a:r>
              <a:rPr lang="en-US" dirty="0"/>
              <a:t>often garbage collections run depends mostly on how much memory you allocate, because a garbage collection frees up memory to satisfy allocation requests.</a:t>
            </a:r>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16139152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Reduce garbage collection time</a:t>
            </a:r>
          </a:p>
          <a:p>
            <a:r>
              <a:rPr lang="en-US" dirty="0"/>
              <a:t>The garbage collector occasionally pauses your app to perform work, but doesn't necessarily pause your app the entire time it is doing a collection</a:t>
            </a:r>
            <a:r>
              <a:rPr lang="en-US" dirty="0" smtClean="0"/>
              <a:t>.</a:t>
            </a:r>
          </a:p>
          <a:p>
            <a:r>
              <a:rPr lang="en-US" dirty="0" smtClean="0"/>
              <a:t>Pause </a:t>
            </a:r>
            <a:r>
              <a:rPr lang="en-US" dirty="0"/>
              <a:t>times are usually not user-perceivable in your app, especially for generation 0 and generation 1 collections. </a:t>
            </a:r>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41476726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Reduce garbage collection time</a:t>
            </a:r>
          </a:p>
          <a:p>
            <a:r>
              <a:rPr lang="en-US" dirty="0"/>
              <a:t>The Background garbage </a:t>
            </a:r>
            <a:r>
              <a:rPr lang="en-US" dirty="0" smtClean="0"/>
              <a:t>collection feature </a:t>
            </a:r>
            <a:r>
              <a:rPr lang="en-US" dirty="0"/>
              <a:t>of the .NET garbage collector allows Generation 2 collections to be performed concurrently while your app is running and will only pause your app for short periods of time. </a:t>
            </a:r>
            <a:endParaRPr lang="en-US" dirty="0" smtClean="0"/>
          </a:p>
          <a:p>
            <a:r>
              <a:rPr lang="en-US" dirty="0" smtClean="0"/>
              <a:t>But </a:t>
            </a:r>
            <a:r>
              <a:rPr lang="en-US" dirty="0"/>
              <a:t>it is not always possible to do a Generation 2 collection as a background collection. </a:t>
            </a:r>
            <a:endParaRPr lang="en-US" dirty="0" smtClean="0"/>
          </a:p>
          <a:p>
            <a:r>
              <a:rPr lang="en-US" dirty="0" smtClean="0"/>
              <a:t>In </a:t>
            </a:r>
            <a:r>
              <a:rPr lang="en-US" dirty="0"/>
              <a:t>that case, the pause can be user-perceivable if you have a large enough heap (more than 100MB).</a:t>
            </a:r>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50459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2590800"/>
            <a:ext cx="8228013" cy="1127526"/>
          </a:xfrm>
        </p:spPr>
        <p:txBody>
          <a:bodyPr/>
          <a:lstStyle/>
          <a:p>
            <a:r>
              <a:rPr lang="en-IN" b="1" dirty="0"/>
              <a:t>Understanding Memory Management</a:t>
            </a:r>
            <a:endParaRPr lang="en-IN" dirty="0"/>
          </a:p>
        </p:txBody>
      </p:sp>
    </p:spTree>
    <p:extLst>
      <p:ext uri="{BB962C8B-B14F-4D97-AF65-F5344CB8AC3E}">
        <p14:creationId xmlns:p14="http://schemas.microsoft.com/office/powerpoint/2010/main" val="20568070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Reduce garbage collection time</a:t>
            </a:r>
          </a:p>
          <a:p>
            <a:r>
              <a:rPr lang="en-US" dirty="0"/>
              <a:t>Frequent garbage collections can contribute to increased CPU (and therefore power) consumption, longer loading times, or decreased frame rates in your application. </a:t>
            </a:r>
            <a:endParaRPr lang="en-US" dirty="0" smtClean="0"/>
          </a:p>
          <a:p>
            <a:r>
              <a:rPr lang="en-US" dirty="0" smtClean="0"/>
              <a:t>Below </a:t>
            </a:r>
            <a:r>
              <a:rPr lang="en-US" dirty="0"/>
              <a:t>are some techniques you can use to reduce garbage collection time and collection-related pauses in your managed UWP app.</a:t>
            </a:r>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32134313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b="1" dirty="0"/>
              <a:t>Reduce memory allocations</a:t>
            </a:r>
          </a:p>
          <a:p>
            <a:r>
              <a:rPr lang="en-US" dirty="0"/>
              <a:t>If you don’t allocate any objects then the garbage collector doesn’t run unless there is a low memory condition in the system</a:t>
            </a:r>
            <a:r>
              <a:rPr lang="en-US" dirty="0" smtClean="0"/>
              <a:t>.</a:t>
            </a:r>
          </a:p>
          <a:p>
            <a:r>
              <a:rPr lang="en-US" dirty="0" smtClean="0"/>
              <a:t>Reducing </a:t>
            </a:r>
            <a:r>
              <a:rPr lang="en-US" dirty="0"/>
              <a:t>the amount of memory you allocate directly translates to less frequent garbage collections.</a:t>
            </a:r>
          </a:p>
          <a:p>
            <a:r>
              <a:rPr lang="en-US" dirty="0"/>
              <a:t>If in some sections of your app pauses are completely undesirable, then you can pre-allocate the necessary objects beforehand during a less performance-critical time</a:t>
            </a:r>
            <a:r>
              <a:rPr lang="en-US" dirty="0" smtClean="0"/>
              <a:t>.</a:t>
            </a:r>
          </a:p>
          <a:p>
            <a:r>
              <a:rPr lang="en-US" dirty="0" smtClean="0"/>
              <a:t>For </a:t>
            </a:r>
            <a:r>
              <a:rPr lang="en-US" dirty="0"/>
              <a:t>example, a game might allocate all of the objects needed for gameplay during the loading screen of a level and not make any allocations during gameplay. </a:t>
            </a:r>
            <a:endParaRPr lang="en-US" dirty="0" smtClean="0"/>
          </a:p>
          <a:p>
            <a:r>
              <a:rPr lang="en-US" dirty="0" smtClean="0"/>
              <a:t>This </a:t>
            </a:r>
            <a:r>
              <a:rPr lang="en-US" dirty="0"/>
              <a:t>avoids pauses while the user is playing the game and can result in a higher and more consistent frame rate.</a:t>
            </a:r>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1110919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Reduce generation 2 collections by avoiding objects with a medium-length </a:t>
            </a:r>
            <a:r>
              <a:rPr lang="en-US" b="1" dirty="0" smtClean="0"/>
              <a:t>lifetime</a:t>
            </a:r>
          </a:p>
          <a:p>
            <a:r>
              <a:rPr lang="en-US" dirty="0"/>
              <a:t>Generational garbage collections perform best when you have really short-lived and/or really long-lived objects in your app</a:t>
            </a:r>
            <a:r>
              <a:rPr lang="en-US" dirty="0" smtClean="0"/>
              <a:t>.</a:t>
            </a:r>
          </a:p>
          <a:p>
            <a:r>
              <a:rPr lang="en-US" dirty="0" smtClean="0"/>
              <a:t>Short </a:t>
            </a:r>
            <a:r>
              <a:rPr lang="en-US" dirty="0"/>
              <a:t>lived objects are collected in the cheaper generation 0 and generation 1 collections, and objects that are long-lived get promoted to generation 2, which is collected infrequently</a:t>
            </a:r>
            <a:r>
              <a:rPr lang="en-US" dirty="0" smtClean="0"/>
              <a:t>.</a:t>
            </a:r>
          </a:p>
          <a:p>
            <a:r>
              <a:rPr lang="en-US" dirty="0" smtClean="0"/>
              <a:t> </a:t>
            </a:r>
            <a:r>
              <a:rPr lang="en-US" dirty="0"/>
              <a:t>Long-lived objects are those that are in use for the entire duration of your app, or during a significant period of your app, such as during a specific page or game level.</a:t>
            </a:r>
            <a:endParaRPr lang="en-US" b="1" dirty="0"/>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1069246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Reduce generation 2 collections by avoiding objects with a medium-length </a:t>
            </a:r>
            <a:r>
              <a:rPr lang="en-US" b="1" dirty="0" smtClean="0"/>
              <a:t>lifetime</a:t>
            </a:r>
          </a:p>
          <a:p>
            <a:r>
              <a:rPr lang="en-US" dirty="0"/>
              <a:t>If you frequently create objects that have a temporary lifetime but live long enough to be promoted to generation 2, then more of the expensive generation 2 collections happen. </a:t>
            </a:r>
            <a:endParaRPr lang="en-US" dirty="0" smtClean="0"/>
          </a:p>
          <a:p>
            <a:r>
              <a:rPr lang="en-US" dirty="0" smtClean="0"/>
              <a:t>You </a:t>
            </a:r>
            <a:r>
              <a:rPr lang="en-US" dirty="0"/>
              <a:t>may be able to reduce generation 2 collections by recycling existing objects or releasing objects more quickly.</a:t>
            </a:r>
            <a:endParaRPr lang="en-US" b="1" dirty="0"/>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3021290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A common example of objects with medium-term lifetime is objects that are used for displaying items in a list that a user scrolls through</a:t>
            </a:r>
            <a:r>
              <a:rPr lang="en-US" dirty="0" smtClean="0"/>
              <a:t>.</a:t>
            </a:r>
          </a:p>
          <a:p>
            <a:r>
              <a:rPr lang="en-US" dirty="0" smtClean="0"/>
              <a:t>If </a:t>
            </a:r>
            <a:r>
              <a:rPr lang="en-US" dirty="0"/>
              <a:t>objects are created when items in the list are scrolled into view, and are no longer referenced as items in the list are scrolled out of view, then your app typically has a large number of generation 2 collections. </a:t>
            </a:r>
            <a:endParaRPr lang="en-US" dirty="0" smtClean="0"/>
          </a:p>
          <a:p>
            <a:r>
              <a:rPr lang="en-US" dirty="0" smtClean="0"/>
              <a:t>In </a:t>
            </a:r>
            <a:r>
              <a:rPr lang="en-US" dirty="0"/>
              <a:t>situations like this you can pre-allocate and reuse a set of objects for the data that is actively shown to the user, and use short-lived objects to load info as items in the list come into view.</a:t>
            </a:r>
            <a:endParaRPr lang="en-US" b="1" dirty="0"/>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2537528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Reduce generation 2 collections by avoiding large-sized objects with short </a:t>
            </a:r>
            <a:r>
              <a:rPr lang="en-US" b="1" dirty="0" smtClean="0"/>
              <a:t>lifetimes</a:t>
            </a:r>
          </a:p>
          <a:p>
            <a:r>
              <a:rPr lang="en-US" dirty="0"/>
              <a:t>Any object that is 85KB or larger is allocated on the large object heap (LOH) and gets collected as part of generation 2. </a:t>
            </a:r>
          </a:p>
          <a:p>
            <a:r>
              <a:rPr lang="en-US" dirty="0" smtClean="0"/>
              <a:t>If </a:t>
            </a:r>
            <a:r>
              <a:rPr lang="en-US" dirty="0"/>
              <a:t>you have temporary variables, such as buffers, that are greater than 85KB, then a generation 2 collection cleans them up. </a:t>
            </a:r>
            <a:endParaRPr lang="en-US" dirty="0" smtClean="0"/>
          </a:p>
          <a:p>
            <a:r>
              <a:rPr lang="en-US" dirty="0" smtClean="0"/>
              <a:t>Limiting </a:t>
            </a:r>
            <a:r>
              <a:rPr lang="en-US" dirty="0"/>
              <a:t>temporary variables to less than 85KB reduces the number of generation 2 collections in your app</a:t>
            </a:r>
            <a:r>
              <a:rPr lang="en-US" dirty="0" smtClean="0"/>
              <a:t>.</a:t>
            </a:r>
          </a:p>
          <a:p>
            <a:r>
              <a:rPr lang="en-US" dirty="0" smtClean="0"/>
              <a:t>One </a:t>
            </a:r>
            <a:r>
              <a:rPr lang="en-US" dirty="0"/>
              <a:t>common technique is to create a buffer pool and reuse objects from the pool to avoid large temporary allocations.</a:t>
            </a:r>
            <a:endParaRPr lang="en-US" b="1" dirty="0"/>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394438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t>Avoid reference-rich </a:t>
            </a:r>
            <a:r>
              <a:rPr lang="en-IN" b="1" dirty="0" smtClean="0"/>
              <a:t>objects</a:t>
            </a:r>
          </a:p>
          <a:p>
            <a:r>
              <a:rPr lang="en-US" dirty="0"/>
              <a:t>The garbage collector determines which objects are live by following references between objects, starting from roots in your app. </a:t>
            </a:r>
            <a:endParaRPr lang="en-US" dirty="0" smtClean="0"/>
          </a:p>
          <a:p>
            <a:r>
              <a:rPr lang="en-US" dirty="0" smtClean="0"/>
              <a:t>If </a:t>
            </a:r>
            <a:r>
              <a:rPr lang="en-US" dirty="0"/>
              <a:t>an object contains many references, then there is more work for the garbage collector to do. </a:t>
            </a:r>
            <a:endParaRPr lang="en-US" dirty="0" smtClean="0"/>
          </a:p>
          <a:p>
            <a:r>
              <a:rPr lang="en-US" dirty="0" smtClean="0"/>
              <a:t>A </a:t>
            </a:r>
            <a:r>
              <a:rPr lang="en-US" dirty="0"/>
              <a:t>common technique (especially with large objects) is to convert reference rich objects into objects with no references (e.g., instead of storing a reference, store an index). </a:t>
            </a:r>
            <a:endParaRPr lang="en-US" dirty="0" smtClean="0"/>
          </a:p>
          <a:p>
            <a:r>
              <a:rPr lang="en-US" dirty="0" smtClean="0"/>
              <a:t>Of </a:t>
            </a:r>
            <a:r>
              <a:rPr lang="en-US" dirty="0"/>
              <a:t>course this technique works only when it is logically possible to do so.</a:t>
            </a:r>
            <a:endParaRPr lang="en-IN" b="1" dirty="0"/>
          </a:p>
        </p:txBody>
      </p:sp>
      <p:sp>
        <p:nvSpPr>
          <p:cNvPr id="3" name="Title 2"/>
          <p:cNvSpPr>
            <a:spLocks noGrp="1"/>
          </p:cNvSpPr>
          <p:nvPr>
            <p:ph type="title"/>
          </p:nvPr>
        </p:nvSpPr>
        <p:spPr/>
        <p:txBody>
          <a:bodyPr/>
          <a:lstStyle/>
          <a:p>
            <a:r>
              <a:rPr lang="en-IN" dirty="0"/>
              <a:t>Garbage Collection and Performance</a:t>
            </a:r>
            <a:br>
              <a:rPr lang="en-IN" dirty="0"/>
            </a:br>
            <a:endParaRPr lang="en-IN" dirty="0"/>
          </a:p>
        </p:txBody>
      </p:sp>
    </p:spTree>
    <p:extLst>
      <p:ext uri="{BB962C8B-B14F-4D97-AF65-F5344CB8AC3E}">
        <p14:creationId xmlns:p14="http://schemas.microsoft.com/office/powerpoint/2010/main" val="15995928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most cases, the garbage collector can determine the best time to perform a collection, and you should let it run independently. </a:t>
            </a:r>
            <a:endParaRPr lang="en-US" dirty="0" smtClean="0"/>
          </a:p>
          <a:p>
            <a:r>
              <a:rPr lang="en-US" dirty="0" smtClean="0"/>
              <a:t>There </a:t>
            </a:r>
            <a:r>
              <a:rPr lang="en-US" dirty="0"/>
              <a:t>are rare situations when a forced collection might improve your application's performance. </a:t>
            </a:r>
            <a:endParaRPr lang="en-US" dirty="0" smtClean="0"/>
          </a:p>
          <a:p>
            <a:r>
              <a:rPr lang="en-US" dirty="0" smtClean="0"/>
              <a:t>In </a:t>
            </a:r>
            <a:r>
              <a:rPr lang="en-US" dirty="0"/>
              <a:t>these cases, you can induce garbage collection by using the GC.Collect method to force a garbage collection.</a:t>
            </a:r>
            <a:endParaRPr lang="en-IN" dirty="0"/>
          </a:p>
        </p:txBody>
      </p:sp>
      <p:sp>
        <p:nvSpPr>
          <p:cNvPr id="3" name="Title 2"/>
          <p:cNvSpPr>
            <a:spLocks noGrp="1"/>
          </p:cNvSpPr>
          <p:nvPr>
            <p:ph type="title"/>
          </p:nvPr>
        </p:nvSpPr>
        <p:spPr/>
        <p:txBody>
          <a:bodyPr/>
          <a:lstStyle/>
          <a:p>
            <a:r>
              <a:rPr lang="en-IN" dirty="0" smtClean="0"/>
              <a:t>Induced Garbage Collection</a:t>
            </a:r>
            <a:endParaRPr lang="en-IN" dirty="0"/>
          </a:p>
        </p:txBody>
      </p:sp>
    </p:spTree>
    <p:extLst>
      <p:ext uri="{BB962C8B-B14F-4D97-AF65-F5344CB8AC3E}">
        <p14:creationId xmlns:p14="http://schemas.microsoft.com/office/powerpoint/2010/main" val="11705592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Use the GC.Collect method when there is a significant reduction in the amount of memory being used at a specific point in your application's code</a:t>
            </a:r>
            <a:r>
              <a:rPr lang="en-US" dirty="0" smtClean="0"/>
              <a:t>.</a:t>
            </a:r>
          </a:p>
          <a:p>
            <a:r>
              <a:rPr lang="en-US" dirty="0" smtClean="0"/>
              <a:t>For </a:t>
            </a:r>
            <a:r>
              <a:rPr lang="en-US" dirty="0"/>
              <a:t>example, if your application uses a complex dialog box that has several controls, calling Collect when the dialog box is closed could improve performance by immediately reclaiming the memory used by the dialog box. </a:t>
            </a:r>
            <a:endParaRPr lang="en-US" dirty="0" smtClean="0"/>
          </a:p>
          <a:p>
            <a:r>
              <a:rPr lang="en-US" dirty="0" smtClean="0"/>
              <a:t>Be </a:t>
            </a:r>
            <a:r>
              <a:rPr lang="en-US" dirty="0"/>
              <a:t>sure that your application is not inducing garbage collection too frequently, because that can decrease performance if the garbage collector is trying to reclaim objects at non-optimal times. </a:t>
            </a:r>
            <a:endParaRPr lang="en-IN" dirty="0"/>
          </a:p>
        </p:txBody>
      </p:sp>
      <p:sp>
        <p:nvSpPr>
          <p:cNvPr id="3" name="Title 2"/>
          <p:cNvSpPr>
            <a:spLocks noGrp="1"/>
          </p:cNvSpPr>
          <p:nvPr>
            <p:ph type="title"/>
          </p:nvPr>
        </p:nvSpPr>
        <p:spPr/>
        <p:txBody>
          <a:bodyPr/>
          <a:lstStyle/>
          <a:p>
            <a:r>
              <a:rPr lang="en-IN" dirty="0" smtClean="0"/>
              <a:t>Induced Garbage Collection</a:t>
            </a:r>
            <a:endParaRPr lang="en-IN" dirty="0"/>
          </a:p>
        </p:txBody>
      </p:sp>
    </p:spTree>
    <p:extLst>
      <p:ext uri="{BB962C8B-B14F-4D97-AF65-F5344CB8AC3E}">
        <p14:creationId xmlns:p14="http://schemas.microsoft.com/office/powerpoint/2010/main" val="13710013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GC collection mode</a:t>
            </a:r>
            <a:br>
              <a:rPr lang="en-IN"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163847142"/>
              </p:ext>
            </p:extLst>
          </p:nvPr>
        </p:nvGraphicFramePr>
        <p:xfrm>
          <a:off x="461034" y="1200552"/>
          <a:ext cx="8378166" cy="5209145"/>
        </p:xfrm>
        <a:graphic>
          <a:graphicData uri="http://schemas.openxmlformats.org/drawingml/2006/table">
            <a:tbl>
              <a:tblPr/>
              <a:tblGrid>
                <a:gridCol w="1520166"/>
                <a:gridCol w="6858000"/>
              </a:tblGrid>
              <a:tr h="192977">
                <a:tc>
                  <a:txBody>
                    <a:bodyPr/>
                    <a:lstStyle/>
                    <a:p>
                      <a:pPr algn="l" fontAlgn="b"/>
                      <a:r>
                        <a:rPr lang="en-IN" sz="1800">
                          <a:effectLst/>
                        </a:rPr>
                        <a:t>value</a:t>
                      </a:r>
                    </a:p>
                  </a:txBody>
                  <a:tcPr marL="51460" marR="51460" marT="38595" marB="38595" anchor="b">
                    <a:lnL w="12700" cap="flat" cmpd="sng" algn="ctr">
                      <a:solidFill>
                        <a:srgbClr val="D0E092"/>
                      </a:solidFill>
                      <a:prstDash val="solid"/>
                      <a:round/>
                      <a:headEnd type="none" w="med" len="med"/>
                      <a:tailEnd type="none" w="med" len="med"/>
                    </a:lnL>
                    <a:lnR w="12700" cap="flat" cmpd="sng" algn="ctr">
                      <a:solidFill>
                        <a:srgbClr val="F0E792"/>
                      </a:solidFill>
                      <a:prstDash val="solid"/>
                      <a:round/>
                      <a:headEnd type="none" w="med" len="med"/>
                      <a:tailEnd type="none" w="med" len="med"/>
                    </a:lnR>
                    <a:lnT w="12700" cap="flat" cmpd="sng" algn="ctr">
                      <a:solidFill>
                        <a:srgbClr val="D0E092"/>
                      </a:solidFill>
                      <a:prstDash val="solid"/>
                      <a:round/>
                      <a:headEnd type="none" w="med" len="med"/>
                      <a:tailEnd type="none" w="med" len="med"/>
                    </a:lnT>
                    <a:lnB w="7620" cap="flat" cmpd="sng" algn="ctr">
                      <a:solidFill>
                        <a:srgbClr val="70EC92"/>
                      </a:solidFill>
                      <a:prstDash val="solid"/>
                      <a:round/>
                      <a:headEnd type="none" w="med" len="med"/>
                      <a:tailEnd type="none" w="med" len="med"/>
                    </a:lnB>
                    <a:solidFill>
                      <a:srgbClr val="FFFFFF"/>
                    </a:solidFill>
                  </a:tcPr>
                </a:tc>
                <a:tc>
                  <a:txBody>
                    <a:bodyPr/>
                    <a:lstStyle/>
                    <a:p>
                      <a:pPr algn="l" fontAlgn="b"/>
                      <a:r>
                        <a:rPr lang="en-IN" sz="1800">
                          <a:effectLst/>
                        </a:rPr>
                        <a:t>Description</a:t>
                      </a:r>
                    </a:p>
                  </a:txBody>
                  <a:tcPr marL="51460" marR="51460" marT="38595" marB="38595" anchor="b">
                    <a:lnL w="12700" cap="flat" cmpd="sng" algn="ctr">
                      <a:solidFill>
                        <a:srgbClr val="F0E792"/>
                      </a:solidFill>
                      <a:prstDash val="solid"/>
                      <a:round/>
                      <a:headEnd type="none" w="med" len="med"/>
                      <a:tailEnd type="none" w="med" len="med"/>
                    </a:lnL>
                    <a:lnR w="12700" cap="flat" cmpd="sng" algn="ctr">
                      <a:solidFill>
                        <a:srgbClr val="F0E792"/>
                      </a:solidFill>
                      <a:prstDash val="solid"/>
                      <a:round/>
                      <a:headEnd type="none" w="med" len="med"/>
                      <a:tailEnd type="none" w="med" len="med"/>
                    </a:lnR>
                    <a:lnT w="12700" cap="flat" cmpd="sng" algn="ctr">
                      <a:solidFill>
                        <a:srgbClr val="F0E792"/>
                      </a:solidFill>
                      <a:prstDash val="solid"/>
                      <a:round/>
                      <a:headEnd type="none" w="med" len="med"/>
                      <a:tailEnd type="none" w="med" len="med"/>
                    </a:lnT>
                    <a:lnB w="7620" cap="flat" cmpd="sng" algn="ctr">
                      <a:solidFill>
                        <a:srgbClr val="E0E592"/>
                      </a:solidFill>
                      <a:prstDash val="solid"/>
                      <a:round/>
                      <a:headEnd type="none" w="med" len="med"/>
                      <a:tailEnd type="none" w="med" len="med"/>
                    </a:lnB>
                    <a:solidFill>
                      <a:srgbClr val="FFFFFF"/>
                    </a:solidFill>
                  </a:tcPr>
                </a:tc>
              </a:tr>
              <a:tr h="540334">
                <a:tc>
                  <a:txBody>
                    <a:bodyPr/>
                    <a:lstStyle/>
                    <a:p>
                      <a:pPr fontAlgn="t"/>
                      <a:r>
                        <a:rPr lang="en-IN" sz="1800" u="none" strike="noStrike" dirty="0">
                          <a:effectLst/>
                        </a:rPr>
                        <a:t>Default</a:t>
                      </a:r>
                      <a:endParaRPr lang="en-IN" sz="1800" dirty="0">
                        <a:effectLst/>
                      </a:endParaRPr>
                    </a:p>
                  </a:txBody>
                  <a:tcPr marL="51460" marR="51460" marT="38595" marB="38595">
                    <a:lnL w="12700" cap="flat" cmpd="sng" algn="ctr">
                      <a:solidFill>
                        <a:srgbClr val="70EC92"/>
                      </a:solidFill>
                      <a:prstDash val="solid"/>
                      <a:round/>
                      <a:headEnd type="none" w="med" len="med"/>
                      <a:tailEnd type="none" w="med" len="med"/>
                    </a:lnL>
                    <a:lnR w="12700" cap="flat" cmpd="sng" algn="ctr">
                      <a:solidFill>
                        <a:srgbClr val="E0E592"/>
                      </a:solidFill>
                      <a:prstDash val="solid"/>
                      <a:round/>
                      <a:headEnd type="none" w="med" len="med"/>
                      <a:tailEnd type="none" w="med" len="med"/>
                    </a:lnR>
                    <a:lnT w="7620" cap="flat" cmpd="sng" algn="ctr">
                      <a:solidFill>
                        <a:srgbClr val="70EC92"/>
                      </a:solidFill>
                      <a:prstDash val="solid"/>
                      <a:round/>
                      <a:headEnd type="none" w="med" len="med"/>
                      <a:tailEnd type="none" w="med" len="med"/>
                    </a:lnT>
                    <a:lnB w="7620" cap="flat" cmpd="sng" algn="ctr">
                      <a:solidFill>
                        <a:srgbClr val="90EA92"/>
                      </a:solidFill>
                      <a:prstDash val="solid"/>
                      <a:round/>
                      <a:headEnd type="none" w="med" len="med"/>
                      <a:tailEnd type="none" w="med" len="med"/>
                    </a:lnB>
                    <a:solidFill>
                      <a:srgbClr val="FFFFFF"/>
                    </a:solidFill>
                  </a:tcPr>
                </a:tc>
                <a:tc>
                  <a:txBody>
                    <a:bodyPr/>
                    <a:lstStyle/>
                    <a:p>
                      <a:pPr fontAlgn="t"/>
                      <a:r>
                        <a:rPr lang="en-US" sz="1800">
                          <a:effectLst/>
                        </a:rPr>
                        <a:t>Uses the default garbage collection setting for the running version of .NET.</a:t>
                      </a:r>
                    </a:p>
                  </a:txBody>
                  <a:tcPr marL="51460" marR="51460" marT="38595" marB="38595">
                    <a:lnL w="12700" cap="flat" cmpd="sng" algn="ctr">
                      <a:solidFill>
                        <a:srgbClr val="E0E592"/>
                      </a:solidFill>
                      <a:prstDash val="solid"/>
                      <a:round/>
                      <a:headEnd type="none" w="med" len="med"/>
                      <a:tailEnd type="none" w="med" len="med"/>
                    </a:lnL>
                    <a:lnR w="12700" cap="flat" cmpd="sng" algn="ctr">
                      <a:solidFill>
                        <a:srgbClr val="E0E592"/>
                      </a:solidFill>
                      <a:prstDash val="solid"/>
                      <a:round/>
                      <a:headEnd type="none" w="med" len="med"/>
                      <a:tailEnd type="none" w="med" len="med"/>
                    </a:lnR>
                    <a:lnT w="7620" cap="flat" cmpd="sng" algn="ctr">
                      <a:solidFill>
                        <a:srgbClr val="E0E592"/>
                      </a:solidFill>
                      <a:prstDash val="solid"/>
                      <a:round/>
                      <a:headEnd type="none" w="med" len="med"/>
                      <a:tailEnd type="none" w="med" len="med"/>
                    </a:lnT>
                    <a:lnB w="7620" cap="flat" cmpd="sng" algn="ctr">
                      <a:solidFill>
                        <a:srgbClr val="B0EB92"/>
                      </a:solidFill>
                      <a:prstDash val="solid"/>
                      <a:round/>
                      <a:headEnd type="none" w="med" len="med"/>
                      <a:tailEnd type="none" w="med" len="med"/>
                    </a:lnB>
                    <a:solidFill>
                      <a:srgbClr val="FFFFFF"/>
                    </a:solidFill>
                  </a:tcPr>
                </a:tc>
              </a:tr>
              <a:tr h="2508695">
                <a:tc>
                  <a:txBody>
                    <a:bodyPr/>
                    <a:lstStyle/>
                    <a:p>
                      <a:pPr fontAlgn="t"/>
                      <a:r>
                        <a:rPr lang="en-IN" sz="1800" u="none" strike="noStrike" dirty="0">
                          <a:effectLst/>
                        </a:rPr>
                        <a:t>Forced</a:t>
                      </a:r>
                      <a:endParaRPr lang="en-IN" sz="1800" dirty="0">
                        <a:effectLst/>
                      </a:endParaRPr>
                    </a:p>
                  </a:txBody>
                  <a:tcPr marL="51460" marR="51460" marT="38595" marB="38595">
                    <a:lnL w="12700" cap="flat" cmpd="sng" algn="ctr">
                      <a:solidFill>
                        <a:srgbClr val="90EA92"/>
                      </a:solidFill>
                      <a:prstDash val="solid"/>
                      <a:round/>
                      <a:headEnd type="none" w="med" len="med"/>
                      <a:tailEnd type="none" w="med" len="med"/>
                    </a:lnL>
                    <a:lnR w="12700" cap="flat" cmpd="sng" algn="ctr">
                      <a:solidFill>
                        <a:srgbClr val="B0EB92"/>
                      </a:solidFill>
                      <a:prstDash val="solid"/>
                      <a:round/>
                      <a:headEnd type="none" w="med" len="med"/>
                      <a:tailEnd type="none" w="med" len="med"/>
                    </a:lnR>
                    <a:lnT w="7620" cap="flat" cmpd="sng" algn="ctr">
                      <a:solidFill>
                        <a:srgbClr val="90EA92"/>
                      </a:solidFill>
                      <a:prstDash val="solid"/>
                      <a:round/>
                      <a:headEnd type="none" w="med" len="med"/>
                      <a:tailEnd type="none" w="med" len="med"/>
                    </a:lnT>
                    <a:lnB w="7620" cap="flat" cmpd="sng" algn="ctr">
                      <a:solidFill>
                        <a:srgbClr val="60E192"/>
                      </a:solidFill>
                      <a:prstDash val="solid"/>
                      <a:round/>
                      <a:headEnd type="none" w="med" len="med"/>
                      <a:tailEnd type="none" w="med" len="med"/>
                    </a:lnB>
                    <a:solidFill>
                      <a:srgbClr val="FFFFFF"/>
                    </a:solidFill>
                  </a:tcPr>
                </a:tc>
                <a:tc>
                  <a:txBody>
                    <a:bodyPr/>
                    <a:lstStyle/>
                    <a:p>
                      <a:pPr fontAlgn="t"/>
                      <a:r>
                        <a:rPr lang="en-US" sz="1800" dirty="0">
                          <a:effectLst/>
                        </a:rPr>
                        <a:t>Forces garbage collection to occur immediately. This is equivalent to calling the </a:t>
                      </a:r>
                      <a:r>
                        <a:rPr lang="en-US" sz="1800" u="none" strike="noStrike" dirty="0">
                          <a:effectLst/>
                        </a:rPr>
                        <a:t>GC.Collect()</a:t>
                      </a:r>
                      <a:r>
                        <a:rPr lang="en-US" sz="1800" dirty="0">
                          <a:effectLst/>
                        </a:rPr>
                        <a:t> overload. It results in a full blocking collection of all generations.</a:t>
                      </a:r>
                      <a:br>
                        <a:rPr lang="en-US" sz="1800" dirty="0">
                          <a:effectLst/>
                        </a:rPr>
                      </a:br>
                      <a:r>
                        <a:rPr lang="en-US" sz="1800" dirty="0">
                          <a:effectLst/>
                        </a:rPr>
                        <a:t/>
                      </a:r>
                      <a:br>
                        <a:rPr lang="en-US" sz="1800" dirty="0">
                          <a:effectLst/>
                        </a:rPr>
                      </a:br>
                      <a:r>
                        <a:rPr lang="en-US" sz="1800" dirty="0">
                          <a:effectLst/>
                        </a:rPr>
                        <a:t>You can also compact the large object heap by setting the </a:t>
                      </a:r>
                      <a:r>
                        <a:rPr lang="en-US" sz="1800" u="none" strike="noStrike" dirty="0">
                          <a:effectLst/>
                        </a:rPr>
                        <a:t>GCSettings.LargeObjectHeapCompactionMode</a:t>
                      </a:r>
                      <a:r>
                        <a:rPr lang="en-US" sz="1800" dirty="0">
                          <a:effectLst/>
                        </a:rPr>
                        <a:t> property to </a:t>
                      </a:r>
                      <a:r>
                        <a:rPr lang="en-US" sz="1800" u="none" strike="noStrike" dirty="0">
                          <a:effectLst/>
                        </a:rPr>
                        <a:t>GCLargeObjectHeapCompactionMode.CompactOnce</a:t>
                      </a:r>
                      <a:r>
                        <a:rPr lang="en-US" sz="1800" dirty="0">
                          <a:effectLst/>
                        </a:rPr>
                        <a:t> before forcing an immediate full blocking garbage collection.</a:t>
                      </a:r>
                    </a:p>
                  </a:txBody>
                  <a:tcPr marL="51460" marR="51460" marT="38595" marB="38595">
                    <a:lnL w="12700" cap="flat" cmpd="sng" algn="ctr">
                      <a:solidFill>
                        <a:srgbClr val="B0EB92"/>
                      </a:solidFill>
                      <a:prstDash val="solid"/>
                      <a:round/>
                      <a:headEnd type="none" w="med" len="med"/>
                      <a:tailEnd type="none" w="med" len="med"/>
                    </a:lnL>
                    <a:lnR w="12700" cap="flat" cmpd="sng" algn="ctr">
                      <a:solidFill>
                        <a:srgbClr val="B0EB92"/>
                      </a:solidFill>
                      <a:prstDash val="solid"/>
                      <a:round/>
                      <a:headEnd type="none" w="med" len="med"/>
                      <a:tailEnd type="none" w="med" len="med"/>
                    </a:lnR>
                    <a:lnT w="7620" cap="flat" cmpd="sng" algn="ctr">
                      <a:solidFill>
                        <a:srgbClr val="B0EB92"/>
                      </a:solidFill>
                      <a:prstDash val="solid"/>
                      <a:round/>
                      <a:headEnd type="none" w="med" len="med"/>
                      <a:tailEnd type="none" w="med" len="med"/>
                    </a:lnT>
                    <a:lnB w="7620" cap="flat" cmpd="sng" algn="ctr">
                      <a:solidFill>
                        <a:srgbClr val="D0F592"/>
                      </a:solidFill>
                      <a:prstDash val="solid"/>
                      <a:round/>
                      <a:headEnd type="none" w="med" len="med"/>
                      <a:tailEnd type="none" w="med" len="med"/>
                    </a:lnB>
                    <a:solidFill>
                      <a:srgbClr val="FFFFFF"/>
                    </a:solidFill>
                  </a:tcPr>
                </a:tc>
              </a:tr>
              <a:tr h="1582407">
                <a:tc>
                  <a:txBody>
                    <a:bodyPr/>
                    <a:lstStyle/>
                    <a:p>
                      <a:pPr fontAlgn="t"/>
                      <a:r>
                        <a:rPr lang="en-IN" sz="1800" u="none" strike="noStrike" dirty="0">
                          <a:effectLst/>
                        </a:rPr>
                        <a:t>Optimized</a:t>
                      </a:r>
                      <a:endParaRPr lang="en-IN" sz="1800" dirty="0">
                        <a:effectLst/>
                      </a:endParaRPr>
                    </a:p>
                  </a:txBody>
                  <a:tcPr marL="51460" marR="51460" marT="38595" marB="38595">
                    <a:lnL w="12700" cap="flat" cmpd="sng" algn="ctr">
                      <a:solidFill>
                        <a:srgbClr val="60E192"/>
                      </a:solidFill>
                      <a:prstDash val="solid"/>
                      <a:round/>
                      <a:headEnd type="none" w="med" len="med"/>
                      <a:tailEnd type="none" w="med" len="med"/>
                    </a:lnL>
                    <a:lnR w="12700" cap="flat" cmpd="sng" algn="ctr">
                      <a:solidFill>
                        <a:srgbClr val="D0F592"/>
                      </a:solidFill>
                      <a:prstDash val="solid"/>
                      <a:round/>
                      <a:headEnd type="none" w="med" len="med"/>
                      <a:tailEnd type="none" w="med" len="med"/>
                    </a:lnR>
                    <a:lnT w="7620" cap="flat" cmpd="sng" algn="ctr">
                      <a:solidFill>
                        <a:srgbClr val="60E192"/>
                      </a:solidFill>
                      <a:prstDash val="solid"/>
                      <a:round/>
                      <a:headEnd type="none" w="med" len="med"/>
                      <a:tailEnd type="none" w="med" len="med"/>
                    </a:lnT>
                    <a:lnB w="12700" cap="flat" cmpd="sng" algn="ctr">
                      <a:solidFill>
                        <a:srgbClr val="60E192"/>
                      </a:solidFill>
                      <a:prstDash val="solid"/>
                      <a:round/>
                      <a:headEnd type="none" w="med" len="med"/>
                      <a:tailEnd type="none" w="med" len="med"/>
                    </a:lnB>
                    <a:solidFill>
                      <a:srgbClr val="FFFFFF"/>
                    </a:solidFill>
                  </a:tcPr>
                </a:tc>
                <a:tc>
                  <a:txBody>
                    <a:bodyPr/>
                    <a:lstStyle/>
                    <a:p>
                      <a:pPr fontAlgn="t"/>
                      <a:r>
                        <a:rPr lang="en-US" sz="1800" dirty="0">
                          <a:effectLst/>
                        </a:rPr>
                        <a:t>Enables the garbage collector to determine whether the current time is optimal to reclaim objects.</a:t>
                      </a:r>
                      <a:br>
                        <a:rPr lang="en-US" sz="1800" dirty="0">
                          <a:effectLst/>
                        </a:rPr>
                      </a:br>
                      <a:r>
                        <a:rPr lang="en-US" sz="1800" dirty="0">
                          <a:effectLst/>
                        </a:rPr>
                        <a:t/>
                      </a:r>
                      <a:br>
                        <a:rPr lang="en-US" sz="1800" dirty="0">
                          <a:effectLst/>
                        </a:rPr>
                      </a:br>
                      <a:r>
                        <a:rPr lang="en-US" sz="1800" dirty="0">
                          <a:effectLst/>
                        </a:rPr>
                        <a:t>The garbage collector could determine that a collection would not be productive enough to be justified, in which case it will return without reclaiming objects.</a:t>
                      </a:r>
                    </a:p>
                  </a:txBody>
                  <a:tcPr marL="51460" marR="51460" marT="38595" marB="38595">
                    <a:lnL w="12700" cap="flat" cmpd="sng" algn="ctr">
                      <a:solidFill>
                        <a:srgbClr val="D0F592"/>
                      </a:solidFill>
                      <a:prstDash val="solid"/>
                      <a:round/>
                      <a:headEnd type="none" w="med" len="med"/>
                      <a:tailEnd type="none" w="med" len="med"/>
                    </a:lnL>
                    <a:lnR w="12700" cap="flat" cmpd="sng" algn="ctr">
                      <a:solidFill>
                        <a:srgbClr val="D0F592"/>
                      </a:solidFill>
                      <a:prstDash val="solid"/>
                      <a:round/>
                      <a:headEnd type="none" w="med" len="med"/>
                      <a:tailEnd type="none" w="med" len="med"/>
                    </a:lnR>
                    <a:lnT w="7620" cap="flat" cmpd="sng" algn="ctr">
                      <a:solidFill>
                        <a:srgbClr val="D0F592"/>
                      </a:solidFill>
                      <a:prstDash val="solid"/>
                      <a:round/>
                      <a:headEnd type="none" w="med" len="med"/>
                      <a:tailEnd type="none" w="med" len="med"/>
                    </a:lnT>
                    <a:lnB w="12700" cap="flat" cmpd="sng" algn="ctr">
                      <a:solidFill>
                        <a:srgbClr val="D0F592"/>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976351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IN" dirty="0"/>
              <a:t>Garbage </a:t>
            </a:r>
            <a:r>
              <a:rPr lang="en-IN" dirty="0" smtClean="0"/>
              <a:t>Collection</a:t>
            </a:r>
          </a:p>
          <a:p>
            <a:r>
              <a:rPr lang="en-US" dirty="0"/>
              <a:t>Automatic memory management is made possible by </a:t>
            </a:r>
            <a:r>
              <a:rPr lang="en-US" b="1" dirty="0"/>
              <a:t>Garbage Collection in .NET Framework</a:t>
            </a:r>
            <a:r>
              <a:rPr lang="en-US" dirty="0"/>
              <a:t>. </a:t>
            </a:r>
            <a:endParaRPr lang="en-US" dirty="0" smtClean="0"/>
          </a:p>
          <a:p>
            <a:r>
              <a:rPr lang="en-US" dirty="0" smtClean="0"/>
              <a:t>When </a:t>
            </a:r>
            <a:r>
              <a:rPr lang="en-US" dirty="0"/>
              <a:t>a class object is created at runtime, certain memory space is allocated to it in the heap memory</a:t>
            </a:r>
            <a:r>
              <a:rPr lang="en-US" dirty="0" smtClean="0"/>
              <a:t>.</a:t>
            </a:r>
          </a:p>
          <a:p>
            <a:r>
              <a:rPr lang="en-US" dirty="0" smtClean="0"/>
              <a:t>However</a:t>
            </a:r>
            <a:r>
              <a:rPr lang="en-US" dirty="0"/>
              <a:t>, after all the actions related to the object are completed in the program, the memory space allocated to it is a waste as it cannot be used</a:t>
            </a:r>
            <a:r>
              <a:rPr lang="en-US" dirty="0" smtClean="0"/>
              <a:t>.</a:t>
            </a:r>
          </a:p>
          <a:p>
            <a:r>
              <a:rPr lang="en-US" dirty="0" smtClean="0"/>
              <a:t>In </a:t>
            </a:r>
            <a:r>
              <a:rPr lang="en-US" dirty="0"/>
              <a:t>this case, garbage collection is very useful as it automatically releases the memory space after it is no longer required.</a:t>
            </a:r>
            <a:endParaRPr lang="en-IN" dirty="0"/>
          </a:p>
        </p:txBody>
      </p:sp>
      <p:sp>
        <p:nvSpPr>
          <p:cNvPr id="3" name="Title 2"/>
          <p:cNvSpPr>
            <a:spLocks noGrp="1"/>
          </p:cNvSpPr>
          <p:nvPr>
            <p:ph type="title"/>
          </p:nvPr>
        </p:nvSpPr>
        <p:spPr/>
        <p:txBody>
          <a:bodyPr/>
          <a:lstStyle/>
          <a:p>
            <a:r>
              <a:rPr lang="en-IN" dirty="0"/>
              <a:t>Understanding Memory Management</a:t>
            </a:r>
            <a:br>
              <a:rPr lang="en-IN" dirty="0"/>
            </a:br>
            <a:endParaRPr lang="en-IN" dirty="0"/>
          </a:p>
        </p:txBody>
      </p:sp>
    </p:spTree>
    <p:extLst>
      <p:ext uri="{BB962C8B-B14F-4D97-AF65-F5344CB8AC3E}">
        <p14:creationId xmlns:p14="http://schemas.microsoft.com/office/powerpoint/2010/main" val="30815141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To reclaim objects, the garbage collector must stop all the executing threads in an application</a:t>
            </a:r>
            <a:r>
              <a:rPr lang="en-US" dirty="0" smtClean="0"/>
              <a:t>.</a:t>
            </a:r>
          </a:p>
          <a:p>
            <a:r>
              <a:rPr lang="en-US" dirty="0" smtClean="0"/>
              <a:t>In </a:t>
            </a:r>
            <a:r>
              <a:rPr lang="en-US" dirty="0"/>
              <a:t>some situations, such as when an application retrieves data or displays content, a full garbage collection can occur at a critical time and impede performance. </a:t>
            </a:r>
            <a:endParaRPr lang="en-US" dirty="0" smtClean="0"/>
          </a:p>
          <a:p>
            <a:r>
              <a:rPr lang="en-US" dirty="0" smtClean="0"/>
              <a:t>You </a:t>
            </a:r>
            <a:r>
              <a:rPr lang="en-US" dirty="0"/>
              <a:t>can adjust the intrusiveness of the garbage collector by setting the GCSettings.LatencyMode property to one of the System.Runtime.GCLatencyMode values.</a:t>
            </a:r>
            <a:endParaRPr lang="en-IN" dirty="0"/>
          </a:p>
        </p:txBody>
      </p:sp>
      <p:sp>
        <p:nvSpPr>
          <p:cNvPr id="3" name="Title 2"/>
          <p:cNvSpPr>
            <a:spLocks noGrp="1"/>
          </p:cNvSpPr>
          <p:nvPr>
            <p:ph type="title"/>
          </p:nvPr>
        </p:nvSpPr>
        <p:spPr/>
        <p:txBody>
          <a:bodyPr/>
          <a:lstStyle/>
          <a:p>
            <a:r>
              <a:rPr lang="en-IN" dirty="0"/>
              <a:t>Latency Modes</a:t>
            </a:r>
            <a:br>
              <a:rPr lang="en-IN" dirty="0"/>
            </a:br>
            <a:endParaRPr lang="en-IN" dirty="0"/>
          </a:p>
        </p:txBody>
      </p:sp>
    </p:spTree>
    <p:extLst>
      <p:ext uri="{BB962C8B-B14F-4D97-AF65-F5344CB8AC3E}">
        <p14:creationId xmlns:p14="http://schemas.microsoft.com/office/powerpoint/2010/main" val="5726118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Latency refers to the time that the garbage collector intrudes in your application. </a:t>
            </a:r>
            <a:endParaRPr lang="en-US" dirty="0" smtClean="0"/>
          </a:p>
          <a:p>
            <a:r>
              <a:rPr lang="en-US" dirty="0" smtClean="0"/>
              <a:t>During </a:t>
            </a:r>
            <a:r>
              <a:rPr lang="en-US" dirty="0"/>
              <a:t>low latency periods, the garbage collector is more conservative and less intrusive in reclaiming objects. </a:t>
            </a:r>
            <a:endParaRPr lang="en-US" dirty="0" smtClean="0"/>
          </a:p>
          <a:p>
            <a:r>
              <a:rPr lang="en-US" dirty="0" smtClean="0"/>
              <a:t>The</a:t>
            </a:r>
            <a:r>
              <a:rPr lang="en-US" dirty="0"/>
              <a:t> System.Runtime.GCLatencyMode enumeration provides two low latency settings:</a:t>
            </a:r>
            <a:endParaRPr lang="en-IN" dirty="0"/>
          </a:p>
        </p:txBody>
      </p:sp>
      <p:sp>
        <p:nvSpPr>
          <p:cNvPr id="3" name="Title 2"/>
          <p:cNvSpPr>
            <a:spLocks noGrp="1"/>
          </p:cNvSpPr>
          <p:nvPr>
            <p:ph type="title"/>
          </p:nvPr>
        </p:nvSpPr>
        <p:spPr/>
        <p:txBody>
          <a:bodyPr/>
          <a:lstStyle/>
          <a:p>
            <a:r>
              <a:rPr lang="en-IN" dirty="0"/>
              <a:t>Latency Modes</a:t>
            </a:r>
            <a:br>
              <a:rPr lang="en-IN" dirty="0"/>
            </a:br>
            <a:endParaRPr lang="en-IN" dirty="0"/>
          </a:p>
        </p:txBody>
      </p:sp>
    </p:spTree>
    <p:extLst>
      <p:ext uri="{BB962C8B-B14F-4D97-AF65-F5344CB8AC3E}">
        <p14:creationId xmlns:p14="http://schemas.microsoft.com/office/powerpoint/2010/main" val="36807486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Low Latency </a:t>
            </a:r>
            <a:r>
              <a:rPr lang="en-US" dirty="0"/>
              <a:t>suppresses generation 2 collections and performs only generation 0 and 1 collections</a:t>
            </a:r>
            <a:r>
              <a:rPr lang="en-US" dirty="0" smtClean="0"/>
              <a:t>.</a:t>
            </a:r>
          </a:p>
          <a:p>
            <a:r>
              <a:rPr lang="en-US" dirty="0" smtClean="0"/>
              <a:t>It </a:t>
            </a:r>
            <a:r>
              <a:rPr lang="en-US" dirty="0"/>
              <a:t>can be used only for short periods of time</a:t>
            </a:r>
            <a:r>
              <a:rPr lang="en-US" dirty="0" smtClean="0"/>
              <a:t>.</a:t>
            </a:r>
          </a:p>
          <a:p>
            <a:r>
              <a:rPr lang="en-US" dirty="0" smtClean="0"/>
              <a:t>Over </a:t>
            </a:r>
            <a:r>
              <a:rPr lang="en-US" dirty="0"/>
              <a:t>longer periods, if the system is under memory pressure, the garbage collector will trigger a collection, which can briefly pause the application and disrupt a time-critical operation</a:t>
            </a:r>
            <a:r>
              <a:rPr lang="en-US" dirty="0" smtClean="0"/>
              <a:t>.</a:t>
            </a:r>
          </a:p>
          <a:p>
            <a:r>
              <a:rPr lang="en-US" dirty="0" smtClean="0"/>
              <a:t>This </a:t>
            </a:r>
            <a:r>
              <a:rPr lang="en-US" dirty="0"/>
              <a:t>setting is available only for workstation garbage collection.</a:t>
            </a:r>
            <a:endParaRPr lang="en-IN" dirty="0"/>
          </a:p>
        </p:txBody>
      </p:sp>
      <p:sp>
        <p:nvSpPr>
          <p:cNvPr id="3" name="Title 2"/>
          <p:cNvSpPr>
            <a:spLocks noGrp="1"/>
          </p:cNvSpPr>
          <p:nvPr>
            <p:ph type="title"/>
          </p:nvPr>
        </p:nvSpPr>
        <p:spPr/>
        <p:txBody>
          <a:bodyPr/>
          <a:lstStyle/>
          <a:p>
            <a:r>
              <a:rPr lang="en-IN" dirty="0"/>
              <a:t>Latency Modes</a:t>
            </a:r>
            <a:br>
              <a:rPr lang="en-IN" dirty="0"/>
            </a:br>
            <a:endParaRPr lang="en-IN" dirty="0"/>
          </a:p>
        </p:txBody>
      </p:sp>
    </p:spTree>
    <p:extLst>
      <p:ext uri="{BB962C8B-B14F-4D97-AF65-F5344CB8AC3E}">
        <p14:creationId xmlns:p14="http://schemas.microsoft.com/office/powerpoint/2010/main" val="13641054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SustainedLowLatency suppresses foreground generation 2 collections and performs only generation 0, 1, and background generation 2 collections. </a:t>
            </a:r>
            <a:endParaRPr lang="en-US" dirty="0" smtClean="0"/>
          </a:p>
          <a:p>
            <a:r>
              <a:rPr lang="en-US" dirty="0" smtClean="0"/>
              <a:t>It </a:t>
            </a:r>
            <a:r>
              <a:rPr lang="en-US" dirty="0"/>
              <a:t>can be used for longer periods of time, and is available for both workstation and server garbage collection. </a:t>
            </a:r>
            <a:endParaRPr lang="en-US" dirty="0" smtClean="0"/>
          </a:p>
          <a:p>
            <a:r>
              <a:rPr lang="en-US" dirty="0" smtClean="0"/>
              <a:t>This </a:t>
            </a:r>
            <a:r>
              <a:rPr lang="en-US" dirty="0"/>
              <a:t>setting cannot be used if concurrent garbage collection is disabled.</a:t>
            </a:r>
            <a:endParaRPr lang="en-IN" dirty="0"/>
          </a:p>
        </p:txBody>
      </p:sp>
      <p:sp>
        <p:nvSpPr>
          <p:cNvPr id="3" name="Title 2"/>
          <p:cNvSpPr>
            <a:spLocks noGrp="1"/>
          </p:cNvSpPr>
          <p:nvPr>
            <p:ph type="title"/>
          </p:nvPr>
        </p:nvSpPr>
        <p:spPr/>
        <p:txBody>
          <a:bodyPr/>
          <a:lstStyle/>
          <a:p>
            <a:r>
              <a:rPr lang="en-IN" dirty="0"/>
              <a:t>Latency Modes</a:t>
            </a:r>
            <a:br>
              <a:rPr lang="en-IN" dirty="0"/>
            </a:br>
            <a:endParaRPr lang="en-IN" dirty="0"/>
          </a:p>
        </p:txBody>
      </p:sp>
    </p:spTree>
    <p:extLst>
      <p:ext uri="{BB962C8B-B14F-4D97-AF65-F5344CB8AC3E}">
        <p14:creationId xmlns:p14="http://schemas.microsoft.com/office/powerpoint/2010/main" val="9601594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During low latency periods, generation 2 collections are suppressed unless the following occurs</a:t>
            </a:r>
            <a:r>
              <a:rPr lang="en-US" dirty="0" smtClean="0"/>
              <a:t>:</a:t>
            </a:r>
            <a:endParaRPr lang="en-US" dirty="0"/>
          </a:p>
          <a:p>
            <a:r>
              <a:rPr lang="en-US" dirty="0"/>
              <a:t>The system receives a low memory notification from the operating system</a:t>
            </a:r>
            <a:r>
              <a:rPr lang="en-US" dirty="0" smtClean="0"/>
              <a:t>.</a:t>
            </a:r>
            <a:endParaRPr lang="en-US" dirty="0"/>
          </a:p>
          <a:p>
            <a:r>
              <a:rPr lang="en-US" dirty="0"/>
              <a:t>Your application code induces a collection by calling the GC.Collect method and specifying 2 for the generation parameter</a:t>
            </a:r>
            <a:r>
              <a:rPr lang="en-US" dirty="0" smtClean="0"/>
              <a:t>.</a:t>
            </a:r>
          </a:p>
          <a:p>
            <a:endParaRPr lang="en-IN" dirty="0"/>
          </a:p>
        </p:txBody>
      </p:sp>
      <p:sp>
        <p:nvSpPr>
          <p:cNvPr id="3" name="Title 2"/>
          <p:cNvSpPr>
            <a:spLocks noGrp="1"/>
          </p:cNvSpPr>
          <p:nvPr>
            <p:ph type="title"/>
          </p:nvPr>
        </p:nvSpPr>
        <p:spPr/>
        <p:txBody>
          <a:bodyPr/>
          <a:lstStyle/>
          <a:p>
            <a:r>
              <a:rPr lang="en-IN" dirty="0"/>
              <a:t>Latency Modes</a:t>
            </a:r>
            <a:br>
              <a:rPr lang="en-IN" dirty="0"/>
            </a:br>
            <a:endParaRPr lang="en-IN" dirty="0"/>
          </a:p>
        </p:txBody>
      </p:sp>
    </p:spTree>
    <p:extLst>
      <p:ext uri="{BB962C8B-B14F-4D97-AF65-F5344CB8AC3E}">
        <p14:creationId xmlns:p14="http://schemas.microsoft.com/office/powerpoint/2010/main" val="4055995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Latency Modes</a:t>
            </a:r>
            <a:br>
              <a:rPr lang="en-IN"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965040284"/>
              </p:ext>
            </p:extLst>
          </p:nvPr>
        </p:nvGraphicFramePr>
        <p:xfrm>
          <a:off x="461033" y="1330749"/>
          <a:ext cx="8378166" cy="4830709"/>
        </p:xfrm>
        <a:graphic>
          <a:graphicData uri="http://schemas.openxmlformats.org/drawingml/2006/table">
            <a:tbl>
              <a:tblPr/>
              <a:tblGrid>
                <a:gridCol w="2282167"/>
                <a:gridCol w="6095999"/>
              </a:tblGrid>
              <a:tr h="446705">
                <a:tc>
                  <a:txBody>
                    <a:bodyPr/>
                    <a:lstStyle/>
                    <a:p>
                      <a:pPr algn="l" fontAlgn="b"/>
                      <a:r>
                        <a:rPr lang="en-IN" sz="1800" dirty="0">
                          <a:effectLst/>
                        </a:rPr>
                        <a:t>Latency mode</a:t>
                      </a:r>
                    </a:p>
                  </a:txBody>
                  <a:tcPr marL="119121" marR="119121" marT="89341" marB="89341" anchor="b">
                    <a:lnL w="12700" cap="flat" cmpd="sng" algn="ctr">
                      <a:solidFill>
                        <a:srgbClr val="10A17B"/>
                      </a:solidFill>
                      <a:prstDash val="solid"/>
                      <a:round/>
                      <a:headEnd type="none" w="med" len="med"/>
                      <a:tailEnd type="none" w="med" len="med"/>
                    </a:lnL>
                    <a:lnR w="12700" cap="flat" cmpd="sng" algn="ctr">
                      <a:solidFill>
                        <a:srgbClr val="00A27B"/>
                      </a:solidFill>
                      <a:prstDash val="solid"/>
                      <a:round/>
                      <a:headEnd type="none" w="med" len="med"/>
                      <a:tailEnd type="none" w="med" len="med"/>
                    </a:lnR>
                    <a:lnT w="12700" cap="flat" cmpd="sng" algn="ctr">
                      <a:solidFill>
                        <a:srgbClr val="10A17B"/>
                      </a:solidFill>
                      <a:prstDash val="solid"/>
                      <a:round/>
                      <a:headEnd type="none" w="med" len="med"/>
                      <a:tailEnd type="none" w="med" len="med"/>
                    </a:lnT>
                    <a:lnB w="7620" cap="flat" cmpd="sng" algn="ctr">
                      <a:solidFill>
                        <a:srgbClr val="E0A97B"/>
                      </a:solidFill>
                      <a:prstDash val="solid"/>
                      <a:round/>
                      <a:headEnd type="none" w="med" len="med"/>
                      <a:tailEnd type="none" w="med" len="med"/>
                    </a:lnB>
                    <a:solidFill>
                      <a:srgbClr val="FFFFFF"/>
                    </a:solidFill>
                  </a:tcPr>
                </a:tc>
                <a:tc>
                  <a:txBody>
                    <a:bodyPr/>
                    <a:lstStyle/>
                    <a:p>
                      <a:pPr algn="l" fontAlgn="b"/>
                      <a:r>
                        <a:rPr lang="en-IN" sz="1800">
                          <a:effectLst/>
                        </a:rPr>
                        <a:t>Application scenarios</a:t>
                      </a:r>
                    </a:p>
                  </a:txBody>
                  <a:tcPr marL="119121" marR="119121" marT="89341" marB="89341" anchor="b">
                    <a:lnL w="12700" cap="flat" cmpd="sng" algn="ctr">
                      <a:solidFill>
                        <a:srgbClr val="00A27B"/>
                      </a:solidFill>
                      <a:prstDash val="solid"/>
                      <a:round/>
                      <a:headEnd type="none" w="med" len="med"/>
                      <a:tailEnd type="none" w="med" len="med"/>
                    </a:lnL>
                    <a:lnR w="12700" cap="flat" cmpd="sng" algn="ctr">
                      <a:solidFill>
                        <a:srgbClr val="00A27B"/>
                      </a:solidFill>
                      <a:prstDash val="solid"/>
                      <a:round/>
                      <a:headEnd type="none" w="med" len="med"/>
                      <a:tailEnd type="none" w="med" len="med"/>
                    </a:lnR>
                    <a:lnT w="12700" cap="flat" cmpd="sng" algn="ctr">
                      <a:solidFill>
                        <a:srgbClr val="00A27B"/>
                      </a:solidFill>
                      <a:prstDash val="solid"/>
                      <a:round/>
                      <a:headEnd type="none" w="med" len="med"/>
                      <a:tailEnd type="none" w="med" len="med"/>
                    </a:lnT>
                    <a:lnB w="7620" cap="flat" cmpd="sng" algn="ctr">
                      <a:solidFill>
                        <a:srgbClr val="C0A57B"/>
                      </a:solidFill>
                      <a:prstDash val="solid"/>
                      <a:round/>
                      <a:headEnd type="none" w="med" len="med"/>
                      <a:tailEnd type="none" w="med" len="med"/>
                    </a:lnB>
                    <a:solidFill>
                      <a:srgbClr val="FFFFFF"/>
                    </a:solidFill>
                  </a:tcPr>
                </a:tc>
              </a:tr>
              <a:tr h="2322865">
                <a:tc>
                  <a:txBody>
                    <a:bodyPr/>
                    <a:lstStyle/>
                    <a:p>
                      <a:pPr fontAlgn="t"/>
                      <a:r>
                        <a:rPr lang="en-IN" sz="1800" u="none" strike="noStrike" dirty="0">
                          <a:effectLst/>
                        </a:rPr>
                        <a:t>Batch</a:t>
                      </a:r>
                      <a:endParaRPr lang="en-IN" sz="1800" dirty="0">
                        <a:effectLst/>
                      </a:endParaRPr>
                    </a:p>
                  </a:txBody>
                  <a:tcPr marL="119121" marR="119121" marT="89341" marB="89341">
                    <a:lnL w="12700" cap="flat" cmpd="sng" algn="ctr">
                      <a:solidFill>
                        <a:srgbClr val="E0A97B"/>
                      </a:solidFill>
                      <a:prstDash val="solid"/>
                      <a:round/>
                      <a:headEnd type="none" w="med" len="med"/>
                      <a:tailEnd type="none" w="med" len="med"/>
                    </a:lnL>
                    <a:lnR w="12700" cap="flat" cmpd="sng" algn="ctr">
                      <a:solidFill>
                        <a:srgbClr val="C0A57B"/>
                      </a:solidFill>
                      <a:prstDash val="solid"/>
                      <a:round/>
                      <a:headEnd type="none" w="med" len="med"/>
                      <a:tailEnd type="none" w="med" len="med"/>
                    </a:lnR>
                    <a:lnT w="7620" cap="flat" cmpd="sng" algn="ctr">
                      <a:solidFill>
                        <a:srgbClr val="E0A97B"/>
                      </a:solidFill>
                      <a:prstDash val="solid"/>
                      <a:round/>
                      <a:headEnd type="none" w="med" len="med"/>
                      <a:tailEnd type="none" w="med" len="med"/>
                    </a:lnT>
                    <a:lnB w="7620" cap="flat" cmpd="sng" algn="ctr">
                      <a:solidFill>
                        <a:srgbClr val="009F7B"/>
                      </a:solidFill>
                      <a:prstDash val="solid"/>
                      <a:round/>
                      <a:headEnd type="none" w="med" len="med"/>
                      <a:tailEnd type="none" w="med" len="med"/>
                    </a:lnB>
                    <a:solidFill>
                      <a:srgbClr val="FFFFFF"/>
                    </a:solidFill>
                  </a:tcPr>
                </a:tc>
                <a:tc>
                  <a:txBody>
                    <a:bodyPr/>
                    <a:lstStyle/>
                    <a:p>
                      <a:pPr fontAlgn="t"/>
                      <a:r>
                        <a:rPr lang="en-US" sz="1800" dirty="0">
                          <a:effectLst/>
                        </a:rPr>
                        <a:t>For applications that have no UI or server-side operations.</a:t>
                      </a:r>
                      <a:br>
                        <a:rPr lang="en-US" sz="1800" dirty="0">
                          <a:effectLst/>
                        </a:rPr>
                      </a:br>
                      <a:r>
                        <a:rPr lang="en-US" sz="1800" dirty="0">
                          <a:effectLst/>
                        </a:rPr>
                        <a:t/>
                      </a:r>
                      <a:br>
                        <a:rPr lang="en-US" sz="1800" dirty="0">
                          <a:effectLst/>
                        </a:rPr>
                      </a:br>
                      <a:r>
                        <a:rPr lang="en-US" sz="1800" dirty="0">
                          <a:effectLst/>
                        </a:rPr>
                        <a:t>This is the default mode when </a:t>
                      </a:r>
                      <a:r>
                        <a:rPr lang="en-US" sz="1800" u="none" strike="noStrike" dirty="0">
                          <a:effectLst/>
                        </a:rPr>
                        <a:t>concurrent garbage collection</a:t>
                      </a:r>
                      <a:r>
                        <a:rPr lang="en-US" sz="1800" dirty="0">
                          <a:effectLst/>
                        </a:rPr>
                        <a:t> is disabled.</a:t>
                      </a:r>
                    </a:p>
                  </a:txBody>
                  <a:tcPr marL="119121" marR="119121" marT="89341" marB="89341">
                    <a:lnL w="12700" cap="flat" cmpd="sng" algn="ctr">
                      <a:solidFill>
                        <a:srgbClr val="C0A57B"/>
                      </a:solidFill>
                      <a:prstDash val="solid"/>
                      <a:round/>
                      <a:headEnd type="none" w="med" len="med"/>
                      <a:tailEnd type="none" w="med" len="med"/>
                    </a:lnL>
                    <a:lnR w="12700" cap="flat" cmpd="sng" algn="ctr">
                      <a:solidFill>
                        <a:srgbClr val="C0A57B"/>
                      </a:solidFill>
                      <a:prstDash val="solid"/>
                      <a:round/>
                      <a:headEnd type="none" w="med" len="med"/>
                      <a:tailEnd type="none" w="med" len="med"/>
                    </a:lnR>
                    <a:lnT w="7620" cap="flat" cmpd="sng" algn="ctr">
                      <a:solidFill>
                        <a:srgbClr val="C0A57B"/>
                      </a:solidFill>
                      <a:prstDash val="solid"/>
                      <a:round/>
                      <a:headEnd type="none" w="med" len="med"/>
                      <a:tailEnd type="none" w="med" len="med"/>
                    </a:lnT>
                    <a:lnB w="7620" cap="flat" cmpd="sng" algn="ctr">
                      <a:solidFill>
                        <a:srgbClr val="60C37B"/>
                      </a:solidFill>
                      <a:prstDash val="solid"/>
                      <a:round/>
                      <a:headEnd type="none" w="med" len="med"/>
                      <a:tailEnd type="none" w="med" len="med"/>
                    </a:lnB>
                    <a:solidFill>
                      <a:srgbClr val="FFFFFF"/>
                    </a:solidFill>
                  </a:tcPr>
                </a:tc>
              </a:tr>
              <a:tr h="2054842">
                <a:tc>
                  <a:txBody>
                    <a:bodyPr/>
                    <a:lstStyle/>
                    <a:p>
                      <a:pPr fontAlgn="t"/>
                      <a:r>
                        <a:rPr lang="en-IN" sz="1800" u="none" strike="noStrike" dirty="0">
                          <a:effectLst/>
                        </a:rPr>
                        <a:t>Interactive</a:t>
                      </a:r>
                      <a:endParaRPr lang="en-IN" sz="1800" dirty="0">
                        <a:effectLst/>
                      </a:endParaRPr>
                    </a:p>
                  </a:txBody>
                  <a:tcPr marL="119121" marR="119121" marT="89341" marB="89341">
                    <a:lnL w="12700" cap="flat" cmpd="sng" algn="ctr">
                      <a:solidFill>
                        <a:srgbClr val="009F7B"/>
                      </a:solidFill>
                      <a:prstDash val="solid"/>
                      <a:round/>
                      <a:headEnd type="none" w="med" len="med"/>
                      <a:tailEnd type="none" w="med" len="med"/>
                    </a:lnL>
                    <a:lnR w="12700" cap="flat" cmpd="sng" algn="ctr">
                      <a:solidFill>
                        <a:srgbClr val="60C37B"/>
                      </a:solidFill>
                      <a:prstDash val="solid"/>
                      <a:round/>
                      <a:headEnd type="none" w="med" len="med"/>
                      <a:tailEnd type="none" w="med" len="med"/>
                    </a:lnR>
                    <a:lnT w="7620" cap="flat" cmpd="sng" algn="ctr">
                      <a:solidFill>
                        <a:srgbClr val="009F7B"/>
                      </a:solidFill>
                      <a:prstDash val="solid"/>
                      <a:round/>
                      <a:headEnd type="none" w="med" len="med"/>
                      <a:tailEnd type="none" w="med" len="med"/>
                    </a:lnT>
                    <a:lnB w="12700" cap="flat" cmpd="sng" algn="ctr">
                      <a:solidFill>
                        <a:srgbClr val="009F7B"/>
                      </a:solidFill>
                      <a:prstDash val="solid"/>
                      <a:round/>
                      <a:headEnd type="none" w="med" len="med"/>
                      <a:tailEnd type="none" w="med" len="med"/>
                    </a:lnB>
                    <a:solidFill>
                      <a:srgbClr val="FFFFFF"/>
                    </a:solidFill>
                  </a:tcPr>
                </a:tc>
                <a:tc>
                  <a:txBody>
                    <a:bodyPr/>
                    <a:lstStyle/>
                    <a:p>
                      <a:pPr fontAlgn="t"/>
                      <a:r>
                        <a:rPr lang="en-US" sz="1800" dirty="0">
                          <a:effectLst/>
                        </a:rPr>
                        <a:t>For most applications that have a UI.</a:t>
                      </a:r>
                      <a:br>
                        <a:rPr lang="en-US" sz="1800" dirty="0">
                          <a:effectLst/>
                        </a:rPr>
                      </a:br>
                      <a:r>
                        <a:rPr lang="en-US" sz="1800" dirty="0">
                          <a:effectLst/>
                        </a:rPr>
                        <a:t/>
                      </a:r>
                      <a:br>
                        <a:rPr lang="en-US" sz="1800" dirty="0">
                          <a:effectLst/>
                        </a:rPr>
                      </a:br>
                      <a:r>
                        <a:rPr lang="en-US" sz="1800" dirty="0">
                          <a:effectLst/>
                        </a:rPr>
                        <a:t>This is the default mode when </a:t>
                      </a:r>
                      <a:r>
                        <a:rPr lang="en-US" sz="1800" u="none" strike="noStrike" dirty="0">
                          <a:effectLst/>
                        </a:rPr>
                        <a:t>concurrent garbage collection</a:t>
                      </a:r>
                      <a:r>
                        <a:rPr lang="en-US" sz="1800" dirty="0">
                          <a:effectLst/>
                        </a:rPr>
                        <a:t> is enabled.</a:t>
                      </a:r>
                    </a:p>
                  </a:txBody>
                  <a:tcPr marL="119121" marR="119121" marT="89341" marB="89341">
                    <a:lnL w="12700" cap="flat" cmpd="sng" algn="ctr">
                      <a:solidFill>
                        <a:srgbClr val="60C37B"/>
                      </a:solidFill>
                      <a:prstDash val="solid"/>
                      <a:round/>
                      <a:headEnd type="none" w="med" len="med"/>
                      <a:tailEnd type="none" w="med" len="med"/>
                    </a:lnL>
                    <a:lnR w="12700" cap="flat" cmpd="sng" algn="ctr">
                      <a:solidFill>
                        <a:srgbClr val="60C37B"/>
                      </a:solidFill>
                      <a:prstDash val="solid"/>
                      <a:round/>
                      <a:headEnd type="none" w="med" len="med"/>
                      <a:tailEnd type="none" w="med" len="med"/>
                    </a:lnR>
                    <a:lnT w="7620" cap="flat" cmpd="sng" algn="ctr">
                      <a:solidFill>
                        <a:srgbClr val="60C37B"/>
                      </a:solidFill>
                      <a:prstDash val="solid"/>
                      <a:round/>
                      <a:headEnd type="none" w="med" len="med"/>
                      <a:tailEnd type="none" w="med" len="med"/>
                    </a:lnT>
                    <a:lnB w="12700" cap="flat" cmpd="sng" algn="ctr">
                      <a:solidFill>
                        <a:srgbClr val="60C37B"/>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2875442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Latency Modes</a:t>
            </a:r>
            <a:br>
              <a:rPr lang="en-IN" dirty="0"/>
            </a:b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725275116"/>
              </p:ext>
            </p:extLst>
          </p:nvPr>
        </p:nvGraphicFramePr>
        <p:xfrm>
          <a:off x="461033" y="1381125"/>
          <a:ext cx="8454366" cy="4824413"/>
        </p:xfrm>
        <a:graphic>
          <a:graphicData uri="http://schemas.openxmlformats.org/drawingml/2006/table">
            <a:tbl>
              <a:tblPr/>
              <a:tblGrid>
                <a:gridCol w="2434567"/>
                <a:gridCol w="6019799"/>
              </a:tblGrid>
              <a:tr h="1507629">
                <a:tc>
                  <a:txBody>
                    <a:bodyPr/>
                    <a:lstStyle/>
                    <a:p>
                      <a:pPr fontAlgn="t"/>
                      <a:r>
                        <a:rPr lang="en-IN" sz="1800" u="none" strike="noStrike" dirty="0">
                          <a:effectLst/>
                        </a:rPr>
                        <a:t>LowLatency</a:t>
                      </a:r>
                      <a:endParaRPr lang="en-IN" sz="1800" dirty="0">
                        <a:effectLst/>
                      </a:endParaRPr>
                    </a:p>
                  </a:txBody>
                  <a:tcPr marL="57433" marR="57433" marT="43075" marB="43075">
                    <a:lnL w="12700" cap="flat" cmpd="sng" algn="ctr">
                      <a:solidFill>
                        <a:srgbClr val="70996B"/>
                      </a:solidFill>
                      <a:prstDash val="solid"/>
                      <a:round/>
                      <a:headEnd type="none" w="med" len="med"/>
                      <a:tailEnd type="none" w="med" len="med"/>
                    </a:lnL>
                    <a:lnR w="12700" cap="flat" cmpd="sng" algn="ctr">
                      <a:solidFill>
                        <a:srgbClr val="60946B"/>
                      </a:solidFill>
                      <a:prstDash val="solid"/>
                      <a:round/>
                      <a:headEnd type="none" w="med" len="med"/>
                      <a:tailEnd type="none" w="med" len="med"/>
                    </a:lnR>
                    <a:lnT w="7620" cap="flat" cmpd="sng" algn="ctr">
                      <a:solidFill>
                        <a:srgbClr val="70996B"/>
                      </a:solidFill>
                      <a:prstDash val="solid"/>
                      <a:round/>
                      <a:headEnd type="none" w="med" len="med"/>
                      <a:tailEnd type="none" w="med" len="med"/>
                    </a:lnT>
                    <a:lnB w="7620" cap="flat" cmpd="sng" algn="ctr">
                      <a:solidFill>
                        <a:srgbClr val="A0996B"/>
                      </a:solidFill>
                      <a:prstDash val="solid"/>
                      <a:round/>
                      <a:headEnd type="none" w="med" len="med"/>
                      <a:tailEnd type="none" w="med" len="med"/>
                    </a:lnB>
                    <a:solidFill>
                      <a:srgbClr val="FFFFFF"/>
                    </a:solidFill>
                  </a:tcPr>
                </a:tc>
                <a:tc>
                  <a:txBody>
                    <a:bodyPr/>
                    <a:lstStyle/>
                    <a:p>
                      <a:pPr fontAlgn="t"/>
                      <a:r>
                        <a:rPr lang="en-US" sz="1800" dirty="0">
                          <a:effectLst/>
                        </a:rPr>
                        <a:t>For applications that have short-term, time-sensitive operations during which interruptions from the garbage collector could be disruptive. For example, applications that do animation rendering or data acquisition functions.</a:t>
                      </a:r>
                    </a:p>
                  </a:txBody>
                  <a:tcPr marL="57433" marR="57433" marT="43075" marB="43075">
                    <a:lnL w="12700" cap="flat" cmpd="sng" algn="ctr">
                      <a:solidFill>
                        <a:srgbClr val="60946B"/>
                      </a:solidFill>
                      <a:prstDash val="solid"/>
                      <a:round/>
                      <a:headEnd type="none" w="med" len="med"/>
                      <a:tailEnd type="none" w="med" len="med"/>
                    </a:lnL>
                    <a:lnR w="12700" cap="flat" cmpd="sng" algn="ctr">
                      <a:solidFill>
                        <a:srgbClr val="60946B"/>
                      </a:solidFill>
                      <a:prstDash val="solid"/>
                      <a:round/>
                      <a:headEnd type="none" w="med" len="med"/>
                      <a:tailEnd type="none" w="med" len="med"/>
                    </a:lnR>
                    <a:lnT w="7620" cap="flat" cmpd="sng" algn="ctr">
                      <a:solidFill>
                        <a:srgbClr val="60946B"/>
                      </a:solidFill>
                      <a:prstDash val="solid"/>
                      <a:round/>
                      <a:headEnd type="none" w="med" len="med"/>
                      <a:tailEnd type="none" w="med" len="med"/>
                    </a:lnT>
                    <a:lnB w="7620" cap="flat" cmpd="sng" algn="ctr">
                      <a:solidFill>
                        <a:srgbClr val="C0A36B"/>
                      </a:solidFill>
                      <a:prstDash val="solid"/>
                      <a:round/>
                      <a:headEnd type="none" w="med" len="med"/>
                      <a:tailEnd type="none" w="med" len="med"/>
                    </a:lnB>
                    <a:solidFill>
                      <a:srgbClr val="FFFFFF"/>
                    </a:solidFill>
                  </a:tcPr>
                </a:tc>
              </a:tr>
              <a:tr h="3316784">
                <a:tc>
                  <a:txBody>
                    <a:bodyPr/>
                    <a:lstStyle/>
                    <a:p>
                      <a:pPr fontAlgn="t"/>
                      <a:r>
                        <a:rPr lang="en-IN" sz="1800" u="none" strike="noStrike" dirty="0">
                          <a:effectLst/>
                        </a:rPr>
                        <a:t>SustainedLowLatency</a:t>
                      </a:r>
                      <a:endParaRPr lang="en-IN" sz="1800" dirty="0">
                        <a:effectLst/>
                      </a:endParaRPr>
                    </a:p>
                  </a:txBody>
                  <a:tcPr marL="57433" marR="57433" marT="43075" marB="43075">
                    <a:lnL w="12700" cap="flat" cmpd="sng" algn="ctr">
                      <a:solidFill>
                        <a:srgbClr val="A0996B"/>
                      </a:solidFill>
                      <a:prstDash val="solid"/>
                      <a:round/>
                      <a:headEnd type="none" w="med" len="med"/>
                      <a:tailEnd type="none" w="med" len="med"/>
                    </a:lnL>
                    <a:lnR w="12700" cap="flat" cmpd="sng" algn="ctr">
                      <a:solidFill>
                        <a:srgbClr val="C0A36B"/>
                      </a:solidFill>
                      <a:prstDash val="solid"/>
                      <a:round/>
                      <a:headEnd type="none" w="med" len="med"/>
                      <a:tailEnd type="none" w="med" len="med"/>
                    </a:lnR>
                    <a:lnT w="7620" cap="flat" cmpd="sng" algn="ctr">
                      <a:solidFill>
                        <a:srgbClr val="A0996B"/>
                      </a:solidFill>
                      <a:prstDash val="solid"/>
                      <a:round/>
                      <a:headEnd type="none" w="med" len="med"/>
                      <a:tailEnd type="none" w="med" len="med"/>
                    </a:lnT>
                    <a:lnB w="12700" cap="flat" cmpd="sng" algn="ctr">
                      <a:solidFill>
                        <a:srgbClr val="A0996B"/>
                      </a:solidFill>
                      <a:prstDash val="solid"/>
                      <a:round/>
                      <a:headEnd type="none" w="med" len="med"/>
                      <a:tailEnd type="none" w="med" len="med"/>
                    </a:lnB>
                    <a:solidFill>
                      <a:srgbClr val="FFFFFF"/>
                    </a:solidFill>
                  </a:tcPr>
                </a:tc>
                <a:tc>
                  <a:txBody>
                    <a:bodyPr/>
                    <a:lstStyle/>
                    <a:p>
                      <a:pPr fontAlgn="t"/>
                      <a:r>
                        <a:rPr lang="en-US" sz="1800" dirty="0">
                          <a:effectLst/>
                        </a:rPr>
                        <a:t>For applications that have time-sensitive operations for a contained but potentially longer duration of time during which interruptions from the garbage collector could be disruptive. For example, applications that need quick response times as market data changes during trading hours.</a:t>
                      </a:r>
                      <a:br>
                        <a:rPr lang="en-US" sz="1800" dirty="0">
                          <a:effectLst/>
                        </a:rPr>
                      </a:br>
                      <a:r>
                        <a:rPr lang="en-US" sz="1800" dirty="0">
                          <a:effectLst/>
                        </a:rPr>
                        <a:t/>
                      </a:r>
                      <a:br>
                        <a:rPr lang="en-US" sz="1800" dirty="0">
                          <a:effectLst/>
                        </a:rPr>
                      </a:br>
                      <a:r>
                        <a:rPr lang="en-US" sz="1800" dirty="0">
                          <a:effectLst/>
                        </a:rPr>
                        <a:t>This mode results in a larger managed heap size than other modes. Because it does not compact the managed heap, higher fragmentation is possible. Ensure that sufficient memory is available.</a:t>
                      </a:r>
                    </a:p>
                  </a:txBody>
                  <a:tcPr marL="57433" marR="57433" marT="43075" marB="43075">
                    <a:lnL w="12700" cap="flat" cmpd="sng" algn="ctr">
                      <a:solidFill>
                        <a:srgbClr val="C0A36B"/>
                      </a:solidFill>
                      <a:prstDash val="solid"/>
                      <a:round/>
                      <a:headEnd type="none" w="med" len="med"/>
                      <a:tailEnd type="none" w="med" len="med"/>
                    </a:lnL>
                    <a:lnR w="12700" cap="flat" cmpd="sng" algn="ctr">
                      <a:solidFill>
                        <a:srgbClr val="C0A36B"/>
                      </a:solidFill>
                      <a:prstDash val="solid"/>
                      <a:round/>
                      <a:headEnd type="none" w="med" len="med"/>
                      <a:tailEnd type="none" w="med" len="med"/>
                    </a:lnR>
                    <a:lnT w="7620" cap="flat" cmpd="sng" algn="ctr">
                      <a:solidFill>
                        <a:srgbClr val="C0A36B"/>
                      </a:solidFill>
                      <a:prstDash val="solid"/>
                      <a:round/>
                      <a:headEnd type="none" w="med" len="med"/>
                      <a:tailEnd type="none" w="med" len="med"/>
                    </a:lnT>
                    <a:lnB w="12700" cap="flat" cmpd="sng" algn="ctr">
                      <a:solidFill>
                        <a:srgbClr val="C0A36B"/>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2238533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Keep the period of time in low latency as short as possible.</a:t>
            </a:r>
          </a:p>
          <a:p>
            <a:r>
              <a:rPr lang="en-US" dirty="0"/>
              <a:t>Avoid allocating high amounts of memory during low latency periods. Low memory notifications can occur because garbage collection reclaims fewer objects.</a:t>
            </a:r>
          </a:p>
          <a:p>
            <a:r>
              <a:rPr lang="en-US" dirty="0"/>
              <a:t>While in the low latency mode, minimize the number of allocations you make, in particular allocations onto the Large Object Heap and pinned objects.</a:t>
            </a:r>
          </a:p>
          <a:p>
            <a:r>
              <a:rPr lang="en-US" dirty="0"/>
              <a:t>Be aware of threads that could be allocating. Because the LatencyMode property setting is process-wide, you could generate an OutOfMemoryException on any thread that may be allocating.</a:t>
            </a:r>
          </a:p>
          <a:p>
            <a:r>
              <a:rPr lang="en-US" dirty="0" smtClean="0"/>
              <a:t>You </a:t>
            </a:r>
            <a:r>
              <a:rPr lang="en-US" dirty="0"/>
              <a:t>can force generation 2 collections during a low latency period by calling the GC.Collect(Int32, </a:t>
            </a:r>
            <a:r>
              <a:rPr lang="en-US" dirty="0" smtClean="0"/>
              <a:t>GC </a:t>
            </a:r>
            <a:r>
              <a:rPr lang="en-US" dirty="0" err="1" smtClean="0"/>
              <a:t>CollectionMode</a:t>
            </a:r>
            <a:r>
              <a:rPr lang="en-US" dirty="0"/>
              <a:t>) method.</a:t>
            </a:r>
          </a:p>
          <a:p>
            <a:endParaRPr lang="en-IN" dirty="0"/>
          </a:p>
        </p:txBody>
      </p:sp>
      <p:sp>
        <p:nvSpPr>
          <p:cNvPr id="3" name="Title 2"/>
          <p:cNvSpPr>
            <a:spLocks noGrp="1"/>
          </p:cNvSpPr>
          <p:nvPr>
            <p:ph type="title"/>
          </p:nvPr>
        </p:nvSpPr>
        <p:spPr/>
        <p:txBody>
          <a:bodyPr/>
          <a:lstStyle/>
          <a:p>
            <a:r>
              <a:rPr lang="en-US" dirty="0"/>
              <a:t>Guidelines for Using Low Latency</a:t>
            </a:r>
            <a:br>
              <a:rPr lang="en-US" dirty="0"/>
            </a:br>
            <a:endParaRPr lang="en-IN" dirty="0"/>
          </a:p>
        </p:txBody>
      </p:sp>
    </p:spTree>
    <p:extLst>
      <p:ext uri="{BB962C8B-B14F-4D97-AF65-F5344CB8AC3E}">
        <p14:creationId xmlns:p14="http://schemas.microsoft.com/office/powerpoint/2010/main" val="14894565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If you are the administrator for a server that is shared by hosting several small Web sites, you can optimize performance and increase site capacity by adding the following </a:t>
            </a:r>
            <a:r>
              <a:rPr lang="en-US" dirty="0" err="1"/>
              <a:t>gcTrimCommitOnLowMemory</a:t>
            </a:r>
            <a:r>
              <a:rPr lang="en-US" dirty="0"/>
              <a:t> setting to the runtime node in the </a:t>
            </a:r>
            <a:r>
              <a:rPr lang="en-US" dirty="0" err="1"/>
              <a:t>Aspnet.config</a:t>
            </a:r>
            <a:r>
              <a:rPr lang="en-US" dirty="0"/>
              <a:t> file in the .NET directory</a:t>
            </a:r>
            <a:r>
              <a:rPr lang="en-US" dirty="0" smtClean="0"/>
              <a:t>:</a:t>
            </a:r>
            <a:endParaRPr lang="en-US" dirty="0"/>
          </a:p>
          <a:p>
            <a:r>
              <a:rPr lang="en-US" dirty="0"/>
              <a:t>&lt;</a:t>
            </a:r>
            <a:r>
              <a:rPr lang="en-US" dirty="0" err="1"/>
              <a:t>gcTrimCommitOnLowMemory</a:t>
            </a:r>
            <a:r>
              <a:rPr lang="en-US" dirty="0"/>
              <a:t> enabled="</a:t>
            </a:r>
            <a:r>
              <a:rPr lang="en-US" dirty="0" err="1"/>
              <a:t>true|false</a:t>
            </a:r>
            <a:r>
              <a:rPr lang="en-US" dirty="0" smtClean="0"/>
              <a:t>"/&gt;</a:t>
            </a:r>
          </a:p>
          <a:p>
            <a:r>
              <a:rPr lang="en-US" dirty="0"/>
              <a:t>Because the garbage collector retains memory for future allocations, its committed space can be more than what is strictly needed. </a:t>
            </a:r>
            <a:endParaRPr lang="en-US" dirty="0" smtClean="0"/>
          </a:p>
          <a:p>
            <a:r>
              <a:rPr lang="en-US" dirty="0" smtClean="0"/>
              <a:t>You </a:t>
            </a:r>
            <a:r>
              <a:rPr lang="en-US" dirty="0"/>
              <a:t>can reduce this space to accommodate times when there is a heavy load on system memory. </a:t>
            </a:r>
            <a:endParaRPr lang="en-US" dirty="0" smtClean="0"/>
          </a:p>
          <a:p>
            <a:r>
              <a:rPr lang="en-US" dirty="0" smtClean="0"/>
              <a:t>Reducing </a:t>
            </a:r>
            <a:r>
              <a:rPr lang="en-US" dirty="0"/>
              <a:t>this committed space improves performance and expands the capacity to host more sites.</a:t>
            </a:r>
            <a:endParaRPr lang="en-IN" dirty="0"/>
          </a:p>
        </p:txBody>
      </p:sp>
      <p:sp>
        <p:nvSpPr>
          <p:cNvPr id="3" name="Title 2"/>
          <p:cNvSpPr>
            <a:spLocks noGrp="1"/>
          </p:cNvSpPr>
          <p:nvPr>
            <p:ph type="title"/>
          </p:nvPr>
        </p:nvSpPr>
        <p:spPr/>
        <p:txBody>
          <a:bodyPr/>
          <a:lstStyle/>
          <a:p>
            <a:r>
              <a:rPr lang="en-IN" dirty="0"/>
              <a:t>Optimization for Shared Web Hosting</a:t>
            </a:r>
          </a:p>
        </p:txBody>
      </p:sp>
    </p:spTree>
    <p:extLst>
      <p:ext uri="{BB962C8B-B14F-4D97-AF65-F5344CB8AC3E}">
        <p14:creationId xmlns:p14="http://schemas.microsoft.com/office/powerpoint/2010/main" val="22383204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When the </a:t>
            </a:r>
            <a:r>
              <a:rPr lang="en-US" dirty="0" err="1"/>
              <a:t>gcTrimCommitOnLowMemory</a:t>
            </a:r>
            <a:r>
              <a:rPr lang="en-US" dirty="0"/>
              <a:t> setting is enabled, the garbage collector evaluates the system memory load and enters a trimming mode when the load reaches 90%. </a:t>
            </a:r>
            <a:endParaRPr lang="en-US" dirty="0" smtClean="0"/>
          </a:p>
          <a:p>
            <a:r>
              <a:rPr lang="en-US" dirty="0" smtClean="0"/>
              <a:t>It </a:t>
            </a:r>
            <a:r>
              <a:rPr lang="en-US" dirty="0"/>
              <a:t>maintains the trimming mode until the load drops under 85</a:t>
            </a:r>
            <a:r>
              <a:rPr lang="en-US" dirty="0" smtClean="0"/>
              <a:t>%.</a:t>
            </a:r>
          </a:p>
          <a:p>
            <a:r>
              <a:rPr lang="en-US" dirty="0"/>
              <a:t>When conditions permit, the garbage collector can decide that the </a:t>
            </a:r>
            <a:r>
              <a:rPr lang="en-US" dirty="0" err="1"/>
              <a:t>gcTrimCommitOnLowMemory</a:t>
            </a:r>
            <a:r>
              <a:rPr lang="en-US" dirty="0"/>
              <a:t> setting will not help the current application and ignore it.</a:t>
            </a:r>
            <a:endParaRPr lang="en-IN" dirty="0"/>
          </a:p>
        </p:txBody>
      </p:sp>
      <p:sp>
        <p:nvSpPr>
          <p:cNvPr id="3" name="Title 2"/>
          <p:cNvSpPr>
            <a:spLocks noGrp="1"/>
          </p:cNvSpPr>
          <p:nvPr>
            <p:ph type="title"/>
          </p:nvPr>
        </p:nvSpPr>
        <p:spPr/>
        <p:txBody>
          <a:bodyPr/>
          <a:lstStyle/>
          <a:p>
            <a:r>
              <a:rPr lang="en-IN" dirty="0"/>
              <a:t>Optimization for Shared Web Hosting</a:t>
            </a:r>
          </a:p>
        </p:txBody>
      </p:sp>
    </p:spTree>
    <p:extLst>
      <p:ext uri="{BB962C8B-B14F-4D97-AF65-F5344CB8AC3E}">
        <p14:creationId xmlns:p14="http://schemas.microsoft.com/office/powerpoint/2010/main" val="1289691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smtClean="0"/>
              <a:t>Garbage </a:t>
            </a:r>
            <a:r>
              <a:rPr lang="en-US" dirty="0"/>
              <a:t>collection will always work on Managed Heap and internally it has an Engine which is known as the Optimization Engine.</a:t>
            </a:r>
          </a:p>
          <a:p>
            <a:r>
              <a:rPr lang="en-US" dirty="0" smtClean="0"/>
              <a:t>Garbage </a:t>
            </a:r>
            <a:r>
              <a:rPr lang="en-US" dirty="0"/>
              <a:t>Collection occurs if at least one of multiple conditions is satisfied. </a:t>
            </a:r>
            <a:endParaRPr lang="en-US" dirty="0" smtClean="0"/>
          </a:p>
          <a:p>
            <a:pPr marL="0" indent="0">
              <a:buNone/>
            </a:pPr>
            <a:r>
              <a:rPr lang="en-US" dirty="0" smtClean="0"/>
              <a:t>These </a:t>
            </a:r>
            <a:r>
              <a:rPr lang="en-US" dirty="0"/>
              <a:t>conditions are given as follows</a:t>
            </a:r>
            <a:r>
              <a:rPr lang="en-US" dirty="0" smtClean="0"/>
              <a:t>:</a:t>
            </a:r>
            <a:endParaRPr lang="en-US" dirty="0"/>
          </a:p>
          <a:p>
            <a:r>
              <a:rPr lang="en-US" dirty="0"/>
              <a:t>If the system has low physical memory, then garbage collection is necessary.</a:t>
            </a:r>
          </a:p>
          <a:p>
            <a:r>
              <a:rPr lang="en-US" dirty="0"/>
              <a:t>If the memory allocated to various objects in the heap memory exceeds a pre-set threshold, then garbage collection occurs.</a:t>
            </a:r>
          </a:p>
          <a:p>
            <a:r>
              <a:rPr lang="en-US" dirty="0"/>
              <a:t>If the GC.Collect method is called, then garbage collection occurs. However, this method is only called under unusual situations as normally garbage collector runs automatically.</a:t>
            </a:r>
            <a:endParaRPr lang="en-IN" dirty="0"/>
          </a:p>
        </p:txBody>
      </p:sp>
      <p:sp>
        <p:nvSpPr>
          <p:cNvPr id="3" name="Title 2"/>
          <p:cNvSpPr>
            <a:spLocks noGrp="1"/>
          </p:cNvSpPr>
          <p:nvPr>
            <p:ph type="title"/>
          </p:nvPr>
        </p:nvSpPr>
        <p:spPr/>
        <p:txBody>
          <a:bodyPr/>
          <a:lstStyle/>
          <a:p>
            <a:r>
              <a:rPr lang="en-IN" dirty="0"/>
              <a:t>Understanding Memory Management</a:t>
            </a:r>
            <a:br>
              <a:rPr lang="en-IN" dirty="0"/>
            </a:br>
            <a:endParaRPr lang="en-IN" dirty="0"/>
          </a:p>
        </p:txBody>
      </p:sp>
    </p:spTree>
    <p:extLst>
      <p:ext uri="{BB962C8B-B14F-4D97-AF65-F5344CB8AC3E}">
        <p14:creationId xmlns:p14="http://schemas.microsoft.com/office/powerpoint/2010/main" val="11377869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There are situations in which a full garbage collection (that is, a generation 2 collection) by the common language runtime may adversely affect performance. </a:t>
            </a:r>
            <a:endParaRPr lang="en-US" dirty="0" smtClean="0"/>
          </a:p>
          <a:p>
            <a:r>
              <a:rPr lang="en-US" dirty="0" smtClean="0"/>
              <a:t>This </a:t>
            </a:r>
            <a:r>
              <a:rPr lang="en-US" dirty="0"/>
              <a:t>can be an issue particularly with servers that process large volumes of requests; in this case, a long garbage collection can cause a request time-out</a:t>
            </a:r>
            <a:r>
              <a:rPr lang="en-US" dirty="0" smtClean="0"/>
              <a:t>.</a:t>
            </a:r>
          </a:p>
          <a:p>
            <a:r>
              <a:rPr lang="en-US" dirty="0" smtClean="0"/>
              <a:t>To </a:t>
            </a:r>
            <a:r>
              <a:rPr lang="en-US" dirty="0"/>
              <a:t>prevent a full collection from occurring during a critical period, you can be notified that a full garbage collection is approaching and then take action to redirect the workload to another server instance</a:t>
            </a:r>
            <a:r>
              <a:rPr lang="en-US" dirty="0" smtClean="0"/>
              <a:t>.</a:t>
            </a:r>
          </a:p>
          <a:p>
            <a:r>
              <a:rPr lang="en-US" dirty="0" smtClean="0"/>
              <a:t>You </a:t>
            </a:r>
            <a:r>
              <a:rPr lang="en-US" dirty="0"/>
              <a:t>can also induce a collection yourself, provided that the current server instance does not need to process requests.</a:t>
            </a:r>
            <a:endParaRPr lang="en-IN" dirty="0"/>
          </a:p>
        </p:txBody>
      </p:sp>
      <p:sp>
        <p:nvSpPr>
          <p:cNvPr id="3" name="Title 2"/>
          <p:cNvSpPr>
            <a:spLocks noGrp="1"/>
          </p:cNvSpPr>
          <p:nvPr>
            <p:ph type="title"/>
          </p:nvPr>
        </p:nvSpPr>
        <p:spPr/>
        <p:txBody>
          <a:bodyPr/>
          <a:lstStyle/>
          <a:p>
            <a:r>
              <a:rPr lang="en-IN" dirty="0"/>
              <a:t>Garbage Collection Notifications</a:t>
            </a:r>
            <a:br>
              <a:rPr lang="en-IN" dirty="0"/>
            </a:br>
            <a:endParaRPr lang="en-IN" dirty="0"/>
          </a:p>
        </p:txBody>
      </p:sp>
    </p:spTree>
    <p:extLst>
      <p:ext uri="{BB962C8B-B14F-4D97-AF65-F5344CB8AC3E}">
        <p14:creationId xmlns:p14="http://schemas.microsoft.com/office/powerpoint/2010/main" val="14665152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RegisterForFullGCNotification method registers for a notification to be raised when the runtime senses that a full garbage collection is approaching</a:t>
            </a:r>
            <a:r>
              <a:rPr lang="en-US" dirty="0" smtClean="0"/>
              <a:t>.</a:t>
            </a:r>
          </a:p>
          <a:p>
            <a:r>
              <a:rPr lang="en-US" dirty="0" smtClean="0"/>
              <a:t>There </a:t>
            </a:r>
            <a:r>
              <a:rPr lang="en-US" dirty="0"/>
              <a:t>are two parts to this notification: when the full garbage collection is approaching and when the full garbage collection has completed</a:t>
            </a:r>
            <a:r>
              <a:rPr lang="en-US" dirty="0" smtClean="0"/>
              <a:t>.</a:t>
            </a:r>
          </a:p>
          <a:p>
            <a:r>
              <a:rPr lang="en-US" dirty="0"/>
              <a:t>To determine when a notification has been raised, use the </a:t>
            </a:r>
            <a:r>
              <a:rPr lang="en-US" dirty="0" err="1"/>
              <a:t>WaitForFullGCApproach</a:t>
            </a:r>
            <a:r>
              <a:rPr lang="en-US" dirty="0"/>
              <a:t> and </a:t>
            </a:r>
            <a:r>
              <a:rPr lang="en-US" dirty="0" err="1"/>
              <a:t>WaitForFullGCComplete</a:t>
            </a:r>
            <a:r>
              <a:rPr lang="en-US" dirty="0"/>
              <a:t> methods. </a:t>
            </a:r>
            <a:endParaRPr lang="en-US" dirty="0" smtClean="0"/>
          </a:p>
          <a:p>
            <a:r>
              <a:rPr lang="en-US" dirty="0" smtClean="0"/>
              <a:t>Typically</a:t>
            </a:r>
            <a:r>
              <a:rPr lang="en-US" dirty="0"/>
              <a:t>, you use these methods in a while loop to continually obtain a </a:t>
            </a:r>
            <a:r>
              <a:rPr lang="en-US" dirty="0" err="1"/>
              <a:t>GCNotificationStatus</a:t>
            </a:r>
            <a:r>
              <a:rPr lang="en-US" dirty="0"/>
              <a:t> enumeration that shows the status of the notification. </a:t>
            </a:r>
            <a:endParaRPr lang="en-IN" dirty="0"/>
          </a:p>
        </p:txBody>
      </p:sp>
      <p:sp>
        <p:nvSpPr>
          <p:cNvPr id="3" name="Title 2"/>
          <p:cNvSpPr>
            <a:spLocks noGrp="1"/>
          </p:cNvSpPr>
          <p:nvPr>
            <p:ph type="title"/>
          </p:nvPr>
        </p:nvSpPr>
        <p:spPr/>
        <p:txBody>
          <a:bodyPr/>
          <a:lstStyle/>
          <a:p>
            <a:r>
              <a:rPr lang="en-IN" dirty="0"/>
              <a:t>Garbage Collection Notifications</a:t>
            </a:r>
            <a:br>
              <a:rPr lang="en-IN" dirty="0"/>
            </a:br>
            <a:endParaRPr lang="en-IN" dirty="0"/>
          </a:p>
        </p:txBody>
      </p:sp>
    </p:spTree>
    <p:extLst>
      <p:ext uri="{BB962C8B-B14F-4D97-AF65-F5344CB8AC3E}">
        <p14:creationId xmlns:p14="http://schemas.microsoft.com/office/powerpoint/2010/main" val="14818574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If  </a:t>
            </a:r>
            <a:r>
              <a:rPr lang="en-US" dirty="0" err="1"/>
              <a:t>GCNotificationStatus</a:t>
            </a:r>
            <a:r>
              <a:rPr lang="en-US" dirty="0"/>
              <a:t> </a:t>
            </a:r>
            <a:r>
              <a:rPr lang="en-US" dirty="0" smtClean="0"/>
              <a:t>value </a:t>
            </a:r>
            <a:r>
              <a:rPr lang="en-US" dirty="0"/>
              <a:t>is Succeeded, you can do the following:</a:t>
            </a:r>
          </a:p>
          <a:p>
            <a:r>
              <a:rPr lang="en-US" dirty="0" smtClean="0"/>
              <a:t>In </a:t>
            </a:r>
            <a:r>
              <a:rPr lang="en-US" dirty="0"/>
              <a:t>response to a notification obtained with the </a:t>
            </a:r>
            <a:r>
              <a:rPr lang="en-US" dirty="0" err="1"/>
              <a:t>WaitForFullGCApproach</a:t>
            </a:r>
            <a:r>
              <a:rPr lang="en-US" dirty="0"/>
              <a:t> method, you can redirect the workload and possibly induce a collection yourself</a:t>
            </a:r>
            <a:r>
              <a:rPr lang="en-US" dirty="0" smtClean="0"/>
              <a:t>.</a:t>
            </a:r>
            <a:endParaRPr lang="en-US" dirty="0"/>
          </a:p>
          <a:p>
            <a:r>
              <a:rPr lang="en-US" dirty="0"/>
              <a:t>In response to a notification obtained with the </a:t>
            </a:r>
            <a:r>
              <a:rPr lang="en-US" dirty="0" err="1"/>
              <a:t>WaitForFullGCComplete</a:t>
            </a:r>
            <a:r>
              <a:rPr lang="en-US" dirty="0"/>
              <a:t> method, you can make the current server instance available to process requests again. </a:t>
            </a:r>
            <a:endParaRPr lang="en-US" dirty="0" smtClean="0"/>
          </a:p>
          <a:p>
            <a:r>
              <a:rPr lang="en-US" dirty="0" smtClean="0"/>
              <a:t>You </a:t>
            </a:r>
            <a:r>
              <a:rPr lang="en-US" dirty="0"/>
              <a:t>can also gather information. For example, you can use the </a:t>
            </a:r>
            <a:r>
              <a:rPr lang="en-US" dirty="0" smtClean="0"/>
              <a:t>Collection Count </a:t>
            </a:r>
            <a:r>
              <a:rPr lang="en-US" dirty="0"/>
              <a:t>method to record the number of collections.</a:t>
            </a:r>
            <a:endParaRPr lang="en-IN" dirty="0"/>
          </a:p>
        </p:txBody>
      </p:sp>
      <p:sp>
        <p:nvSpPr>
          <p:cNvPr id="3" name="Title 2"/>
          <p:cNvSpPr>
            <a:spLocks noGrp="1"/>
          </p:cNvSpPr>
          <p:nvPr>
            <p:ph type="title"/>
          </p:nvPr>
        </p:nvSpPr>
        <p:spPr/>
        <p:txBody>
          <a:bodyPr/>
          <a:lstStyle/>
          <a:p>
            <a:r>
              <a:rPr lang="en-IN" dirty="0"/>
              <a:t>Garbage Collection Notifications</a:t>
            </a:r>
            <a:br>
              <a:rPr lang="en-IN" dirty="0"/>
            </a:br>
            <a:endParaRPr lang="en-IN" dirty="0"/>
          </a:p>
        </p:txBody>
      </p:sp>
    </p:spTree>
    <p:extLst>
      <p:ext uri="{BB962C8B-B14F-4D97-AF65-F5344CB8AC3E}">
        <p14:creationId xmlns:p14="http://schemas.microsoft.com/office/powerpoint/2010/main" val="1891845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Notification Threshold Parameters</a:t>
            </a:r>
            <a:br>
              <a:rPr lang="en-IN"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426922919"/>
              </p:ext>
            </p:extLst>
          </p:nvPr>
        </p:nvGraphicFramePr>
        <p:xfrm>
          <a:off x="228597" y="1598771"/>
          <a:ext cx="8534402" cy="3017520"/>
        </p:xfrm>
        <a:graphic>
          <a:graphicData uri="http://schemas.openxmlformats.org/drawingml/2006/table">
            <a:tbl>
              <a:tblPr/>
              <a:tblGrid>
                <a:gridCol w="4267201"/>
                <a:gridCol w="4267201"/>
              </a:tblGrid>
              <a:tr h="0">
                <a:tc>
                  <a:txBody>
                    <a:bodyPr/>
                    <a:lstStyle/>
                    <a:p>
                      <a:pPr algn="l" fontAlgn="b"/>
                      <a:r>
                        <a:rPr lang="en-IN">
                          <a:effectLst/>
                        </a:rPr>
                        <a:t>Parameter</a:t>
                      </a:r>
                    </a:p>
                  </a:txBody>
                  <a:tcPr marL="121920" marR="121920" marT="91440" marB="91440" anchor="b">
                    <a:lnL w="12700" cap="flat" cmpd="sng" algn="ctr">
                      <a:solidFill>
                        <a:srgbClr val="805573"/>
                      </a:solidFill>
                      <a:prstDash val="solid"/>
                      <a:round/>
                      <a:headEnd type="none" w="med" len="med"/>
                      <a:tailEnd type="none" w="med" len="med"/>
                    </a:lnL>
                    <a:lnR w="12700" cap="flat" cmpd="sng" algn="ctr">
                      <a:solidFill>
                        <a:srgbClr val="204F73"/>
                      </a:solidFill>
                      <a:prstDash val="solid"/>
                      <a:round/>
                      <a:headEnd type="none" w="med" len="med"/>
                      <a:tailEnd type="none" w="med" len="med"/>
                    </a:lnR>
                    <a:lnT w="12700" cap="flat" cmpd="sng" algn="ctr">
                      <a:solidFill>
                        <a:srgbClr val="805573"/>
                      </a:solidFill>
                      <a:prstDash val="solid"/>
                      <a:round/>
                      <a:headEnd type="none" w="med" len="med"/>
                      <a:tailEnd type="none" w="med" len="med"/>
                    </a:lnT>
                    <a:lnB w="7620" cap="flat" cmpd="sng" algn="ctr">
                      <a:solidFill>
                        <a:srgbClr val="B05873"/>
                      </a:solidFill>
                      <a:prstDash val="solid"/>
                      <a:round/>
                      <a:headEnd type="none" w="med" len="med"/>
                      <a:tailEnd type="none" w="med" len="med"/>
                    </a:lnB>
                    <a:solidFill>
                      <a:srgbClr val="FFFFFF"/>
                    </a:solidFill>
                  </a:tcPr>
                </a:tc>
                <a:tc>
                  <a:txBody>
                    <a:bodyPr/>
                    <a:lstStyle/>
                    <a:p>
                      <a:pPr algn="l" fontAlgn="b"/>
                      <a:r>
                        <a:rPr lang="en-IN">
                          <a:effectLst/>
                        </a:rPr>
                        <a:t>Description</a:t>
                      </a:r>
                    </a:p>
                  </a:txBody>
                  <a:tcPr marL="121920" marR="121920" marT="91440" marB="91440" anchor="b">
                    <a:lnL w="12700" cap="flat" cmpd="sng" algn="ctr">
                      <a:solidFill>
                        <a:srgbClr val="204F73"/>
                      </a:solidFill>
                      <a:prstDash val="solid"/>
                      <a:round/>
                      <a:headEnd type="none" w="med" len="med"/>
                      <a:tailEnd type="none" w="med" len="med"/>
                    </a:lnL>
                    <a:lnR w="12700" cap="flat" cmpd="sng" algn="ctr">
                      <a:solidFill>
                        <a:srgbClr val="204F73"/>
                      </a:solidFill>
                      <a:prstDash val="solid"/>
                      <a:round/>
                      <a:headEnd type="none" w="med" len="med"/>
                      <a:tailEnd type="none" w="med" len="med"/>
                    </a:lnR>
                    <a:lnT w="12700" cap="flat" cmpd="sng" algn="ctr">
                      <a:solidFill>
                        <a:srgbClr val="204F73"/>
                      </a:solidFill>
                      <a:prstDash val="solid"/>
                      <a:round/>
                      <a:headEnd type="none" w="med" len="med"/>
                      <a:tailEnd type="none" w="med" len="med"/>
                    </a:lnT>
                    <a:lnB w="7620" cap="flat" cmpd="sng" algn="ctr">
                      <a:solidFill>
                        <a:srgbClr val="905473"/>
                      </a:solidFill>
                      <a:prstDash val="solid"/>
                      <a:round/>
                      <a:headEnd type="none" w="med" len="med"/>
                      <a:tailEnd type="none" w="med" len="med"/>
                    </a:lnB>
                    <a:solidFill>
                      <a:srgbClr val="FFFFFF"/>
                    </a:solidFill>
                  </a:tcPr>
                </a:tc>
              </a:tr>
              <a:tr h="0">
                <a:tc>
                  <a:txBody>
                    <a:bodyPr/>
                    <a:lstStyle/>
                    <a:p>
                      <a:pPr fontAlgn="t"/>
                      <a:r>
                        <a:rPr lang="en-IN">
                          <a:effectLst/>
                        </a:rPr>
                        <a:t>maxGenerationThreshold</a:t>
                      </a:r>
                    </a:p>
                  </a:txBody>
                  <a:tcPr marL="121920" marR="121920" marT="91440" marB="91440">
                    <a:lnL w="12700" cap="flat" cmpd="sng" algn="ctr">
                      <a:solidFill>
                        <a:srgbClr val="B05873"/>
                      </a:solidFill>
                      <a:prstDash val="solid"/>
                      <a:round/>
                      <a:headEnd type="none" w="med" len="med"/>
                      <a:tailEnd type="none" w="med" len="med"/>
                    </a:lnL>
                    <a:lnR w="12700" cap="flat" cmpd="sng" algn="ctr">
                      <a:solidFill>
                        <a:srgbClr val="905473"/>
                      </a:solidFill>
                      <a:prstDash val="solid"/>
                      <a:round/>
                      <a:headEnd type="none" w="med" len="med"/>
                      <a:tailEnd type="none" w="med" len="med"/>
                    </a:lnR>
                    <a:lnT w="7620" cap="flat" cmpd="sng" algn="ctr">
                      <a:solidFill>
                        <a:srgbClr val="B05873"/>
                      </a:solidFill>
                      <a:prstDash val="solid"/>
                      <a:round/>
                      <a:headEnd type="none" w="med" len="med"/>
                      <a:tailEnd type="none" w="med" len="med"/>
                    </a:lnT>
                    <a:lnB w="7620" cap="flat" cmpd="sng" algn="ctr">
                      <a:solidFill>
                        <a:srgbClr val="F05173"/>
                      </a:solidFill>
                      <a:prstDash val="solid"/>
                      <a:round/>
                      <a:headEnd type="none" w="med" len="med"/>
                      <a:tailEnd type="none" w="med" len="med"/>
                    </a:lnB>
                    <a:solidFill>
                      <a:srgbClr val="FFFFFF"/>
                    </a:solidFill>
                  </a:tcPr>
                </a:tc>
                <a:tc>
                  <a:txBody>
                    <a:bodyPr/>
                    <a:lstStyle/>
                    <a:p>
                      <a:pPr fontAlgn="t"/>
                      <a:r>
                        <a:rPr lang="en-US">
                          <a:effectLst/>
                        </a:rPr>
                        <a:t>A number between 1 and 99 that specifies when the notification should be raised based on the objects promoted in generation 2.</a:t>
                      </a:r>
                    </a:p>
                  </a:txBody>
                  <a:tcPr marL="121920" marR="121920" marT="91440" marB="91440">
                    <a:lnL w="12700" cap="flat" cmpd="sng" algn="ctr">
                      <a:solidFill>
                        <a:srgbClr val="905473"/>
                      </a:solidFill>
                      <a:prstDash val="solid"/>
                      <a:round/>
                      <a:headEnd type="none" w="med" len="med"/>
                      <a:tailEnd type="none" w="med" len="med"/>
                    </a:lnL>
                    <a:lnR w="12700" cap="flat" cmpd="sng" algn="ctr">
                      <a:solidFill>
                        <a:srgbClr val="905473"/>
                      </a:solidFill>
                      <a:prstDash val="solid"/>
                      <a:round/>
                      <a:headEnd type="none" w="med" len="med"/>
                      <a:tailEnd type="none" w="med" len="med"/>
                    </a:lnR>
                    <a:lnT w="7620" cap="flat" cmpd="sng" algn="ctr">
                      <a:solidFill>
                        <a:srgbClr val="905473"/>
                      </a:solidFill>
                      <a:prstDash val="solid"/>
                      <a:round/>
                      <a:headEnd type="none" w="med" len="med"/>
                      <a:tailEnd type="none" w="med" len="med"/>
                    </a:lnT>
                    <a:lnB w="7620" cap="flat" cmpd="sng" algn="ctr">
                      <a:solidFill>
                        <a:srgbClr val="005473"/>
                      </a:solidFill>
                      <a:prstDash val="solid"/>
                      <a:round/>
                      <a:headEnd type="none" w="med" len="med"/>
                      <a:tailEnd type="none" w="med" len="med"/>
                    </a:lnB>
                    <a:solidFill>
                      <a:srgbClr val="FFFFFF"/>
                    </a:solidFill>
                  </a:tcPr>
                </a:tc>
              </a:tr>
              <a:tr h="0">
                <a:tc>
                  <a:txBody>
                    <a:bodyPr/>
                    <a:lstStyle/>
                    <a:p>
                      <a:pPr fontAlgn="t"/>
                      <a:r>
                        <a:rPr lang="en-IN">
                          <a:effectLst/>
                        </a:rPr>
                        <a:t>largeObjectHeapThreshold</a:t>
                      </a:r>
                    </a:p>
                  </a:txBody>
                  <a:tcPr marL="121920" marR="121920" marT="91440" marB="91440">
                    <a:lnL w="12700" cap="flat" cmpd="sng" algn="ctr">
                      <a:solidFill>
                        <a:srgbClr val="F05173"/>
                      </a:solidFill>
                      <a:prstDash val="solid"/>
                      <a:round/>
                      <a:headEnd type="none" w="med" len="med"/>
                      <a:tailEnd type="none" w="med" len="med"/>
                    </a:lnL>
                    <a:lnR w="12700" cap="flat" cmpd="sng" algn="ctr">
                      <a:solidFill>
                        <a:srgbClr val="005473"/>
                      </a:solidFill>
                      <a:prstDash val="solid"/>
                      <a:round/>
                      <a:headEnd type="none" w="med" len="med"/>
                      <a:tailEnd type="none" w="med" len="med"/>
                    </a:lnR>
                    <a:lnT w="7620" cap="flat" cmpd="sng" algn="ctr">
                      <a:solidFill>
                        <a:srgbClr val="F05173"/>
                      </a:solidFill>
                      <a:prstDash val="solid"/>
                      <a:round/>
                      <a:headEnd type="none" w="med" len="med"/>
                      <a:tailEnd type="none" w="med" len="med"/>
                    </a:lnT>
                    <a:lnB w="12700" cap="flat" cmpd="sng" algn="ctr">
                      <a:solidFill>
                        <a:srgbClr val="F05173"/>
                      </a:solidFill>
                      <a:prstDash val="solid"/>
                      <a:round/>
                      <a:headEnd type="none" w="med" len="med"/>
                      <a:tailEnd type="none" w="med" len="med"/>
                    </a:lnB>
                    <a:solidFill>
                      <a:srgbClr val="FFFFFF"/>
                    </a:solidFill>
                  </a:tcPr>
                </a:tc>
                <a:tc>
                  <a:txBody>
                    <a:bodyPr/>
                    <a:lstStyle/>
                    <a:p>
                      <a:pPr fontAlgn="t"/>
                      <a:r>
                        <a:rPr lang="en-US" dirty="0">
                          <a:effectLst/>
                        </a:rPr>
                        <a:t>A number between 1 and 99 that specifies when the notification should be raised based on the objects that are allocated in the large object heap.</a:t>
                      </a:r>
                    </a:p>
                  </a:txBody>
                  <a:tcPr marL="121920" marR="121920" marT="91440" marB="91440">
                    <a:lnL w="12700" cap="flat" cmpd="sng" algn="ctr">
                      <a:solidFill>
                        <a:srgbClr val="005473"/>
                      </a:solidFill>
                      <a:prstDash val="solid"/>
                      <a:round/>
                      <a:headEnd type="none" w="med" len="med"/>
                      <a:tailEnd type="none" w="med" len="med"/>
                    </a:lnL>
                    <a:lnR w="12700" cap="flat" cmpd="sng" algn="ctr">
                      <a:solidFill>
                        <a:srgbClr val="005473"/>
                      </a:solidFill>
                      <a:prstDash val="solid"/>
                      <a:round/>
                      <a:headEnd type="none" w="med" len="med"/>
                      <a:tailEnd type="none" w="med" len="med"/>
                    </a:lnR>
                    <a:lnT w="7620" cap="flat" cmpd="sng" algn="ctr">
                      <a:solidFill>
                        <a:srgbClr val="005473"/>
                      </a:solidFill>
                      <a:prstDash val="solid"/>
                      <a:round/>
                      <a:headEnd type="none" w="med" len="med"/>
                      <a:tailEnd type="none" w="med" len="med"/>
                    </a:lnT>
                    <a:lnB w="12700" cap="flat" cmpd="sng" algn="ctr">
                      <a:solidFill>
                        <a:srgbClr val="005473"/>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296639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ppDomai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19200"/>
            <a:ext cx="7429500" cy="4953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95600" y="304800"/>
            <a:ext cx="2723823" cy="646331"/>
          </a:xfrm>
          <a:prstGeom prst="rect">
            <a:avLst/>
          </a:prstGeom>
          <a:noFill/>
        </p:spPr>
        <p:txBody>
          <a:bodyPr wrap="none" rtlCol="0">
            <a:spAutoFit/>
          </a:bodyPr>
          <a:lstStyle/>
          <a:p>
            <a:r>
              <a:rPr lang="en-IN" sz="3600" dirty="0" smtClean="0"/>
              <a:t>App Domain</a:t>
            </a:r>
            <a:endParaRPr lang="en-IN" sz="3600" dirty="0"/>
          </a:p>
        </p:txBody>
      </p:sp>
    </p:spTree>
    <p:extLst>
      <p:ext uri="{BB962C8B-B14F-4D97-AF65-F5344CB8AC3E}">
        <p14:creationId xmlns:p14="http://schemas.microsoft.com/office/powerpoint/2010/main" val="1105366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1720840"/>
            <a:ext cx="7467600" cy="2862322"/>
          </a:xfrm>
          <a:prstGeom prst="rect">
            <a:avLst/>
          </a:prstGeom>
        </p:spPr>
        <p:txBody>
          <a:bodyPr wrap="square">
            <a:spAutoFit/>
          </a:bodyPr>
          <a:lstStyle/>
          <a:p>
            <a:r>
              <a:rPr lang="en-IN" dirty="0"/>
              <a:t>// Creating Application Domain</a:t>
            </a:r>
          </a:p>
          <a:p>
            <a:r>
              <a:rPr lang="en-IN" dirty="0" err="1"/>
              <a:t>AppDomain</a:t>
            </a:r>
            <a:r>
              <a:rPr lang="en-IN" dirty="0"/>
              <a:t> domain = </a:t>
            </a:r>
            <a:r>
              <a:rPr lang="en-IN" dirty="0" err="1"/>
              <a:t>AppDomain.CreateDomain</a:t>
            </a:r>
            <a:r>
              <a:rPr lang="en-IN" dirty="0"/>
              <a:t>("</a:t>
            </a:r>
            <a:r>
              <a:rPr lang="en-IN" dirty="0" err="1"/>
              <a:t>MyDomain</a:t>
            </a:r>
            <a:r>
              <a:rPr lang="en-IN" dirty="0"/>
              <a:t>");</a:t>
            </a:r>
          </a:p>
          <a:p>
            <a:endParaRPr lang="en-IN" dirty="0"/>
          </a:p>
          <a:p>
            <a:endParaRPr lang="en-IN" dirty="0"/>
          </a:p>
          <a:p>
            <a:r>
              <a:rPr lang="en-IN" dirty="0"/>
              <a:t>// Loading Assembly in Application Domain</a:t>
            </a:r>
          </a:p>
          <a:p>
            <a:r>
              <a:rPr lang="en-IN" dirty="0" err="1"/>
              <a:t>domain.ExecuteAssembly</a:t>
            </a:r>
            <a:r>
              <a:rPr lang="en-IN" dirty="0"/>
              <a:t>("../../TestAssembly.exe");</a:t>
            </a:r>
          </a:p>
          <a:p>
            <a:r>
              <a:rPr lang="en-IN" dirty="0"/>
              <a:t>   </a:t>
            </a:r>
          </a:p>
          <a:p>
            <a:endParaRPr lang="en-IN" dirty="0"/>
          </a:p>
          <a:p>
            <a:r>
              <a:rPr lang="en-IN" dirty="0"/>
              <a:t>// Unload Application Domain</a:t>
            </a:r>
          </a:p>
          <a:p>
            <a:r>
              <a:rPr lang="en-IN" dirty="0" err="1"/>
              <a:t>AppDomain.Unload</a:t>
            </a:r>
            <a:r>
              <a:rPr lang="en-IN" dirty="0"/>
              <a:t>(domain);</a:t>
            </a:r>
          </a:p>
        </p:txBody>
      </p:sp>
    </p:spTree>
    <p:extLst>
      <p:ext uri="{BB962C8B-B14F-4D97-AF65-F5344CB8AC3E}">
        <p14:creationId xmlns:p14="http://schemas.microsoft.com/office/powerpoint/2010/main" val="1872650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Application domain resource monitoring (ARM) enables hosts to monitor CPU and memory usage by application domain</a:t>
            </a:r>
            <a:r>
              <a:rPr lang="en-US" dirty="0" smtClean="0"/>
              <a:t>.</a:t>
            </a:r>
          </a:p>
          <a:p>
            <a:r>
              <a:rPr lang="en-US" dirty="0" smtClean="0"/>
              <a:t>This </a:t>
            </a:r>
            <a:r>
              <a:rPr lang="en-US" dirty="0"/>
              <a:t>is useful for hosts such as ASP.NET that use many application domains in a long-running process. </a:t>
            </a:r>
            <a:endParaRPr lang="en-US" dirty="0" smtClean="0"/>
          </a:p>
          <a:p>
            <a:r>
              <a:rPr lang="en-US" dirty="0" smtClean="0"/>
              <a:t>The </a:t>
            </a:r>
            <a:r>
              <a:rPr lang="en-US" dirty="0"/>
              <a:t>host can unload the application domain of an application that is adversely affecting the performance of the entire process, but only if it can identify the problematic application. </a:t>
            </a:r>
            <a:endParaRPr lang="en-US" dirty="0" smtClean="0"/>
          </a:p>
          <a:p>
            <a:r>
              <a:rPr lang="en-US" dirty="0" smtClean="0"/>
              <a:t>ARM </a:t>
            </a:r>
            <a:r>
              <a:rPr lang="en-US" dirty="0"/>
              <a:t>provides information that can be used to assist in making such decisions.</a:t>
            </a:r>
            <a:endParaRPr lang="en-IN" dirty="0"/>
          </a:p>
        </p:txBody>
      </p:sp>
      <p:sp>
        <p:nvSpPr>
          <p:cNvPr id="3" name="Title 2"/>
          <p:cNvSpPr>
            <a:spLocks noGrp="1"/>
          </p:cNvSpPr>
          <p:nvPr>
            <p:ph type="title"/>
          </p:nvPr>
        </p:nvSpPr>
        <p:spPr/>
        <p:txBody>
          <a:bodyPr/>
          <a:lstStyle/>
          <a:p>
            <a:r>
              <a:rPr lang="en-IN" dirty="0"/>
              <a:t>Application Domain Resource Monitoring</a:t>
            </a:r>
            <a:br>
              <a:rPr lang="en-IN" dirty="0"/>
            </a:br>
            <a:endParaRPr lang="en-IN" dirty="0"/>
          </a:p>
        </p:txBody>
      </p:sp>
    </p:spTree>
    <p:extLst>
      <p:ext uri="{BB962C8B-B14F-4D97-AF65-F5344CB8AC3E}">
        <p14:creationId xmlns:p14="http://schemas.microsoft.com/office/powerpoint/2010/main" val="7353225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For example, a hosting service might have many applications running on an ASP.NET server</a:t>
            </a:r>
            <a:r>
              <a:rPr lang="en-US" dirty="0" smtClean="0"/>
              <a:t>.</a:t>
            </a:r>
          </a:p>
          <a:p>
            <a:r>
              <a:rPr lang="en-US" dirty="0" smtClean="0"/>
              <a:t>If </a:t>
            </a:r>
            <a:r>
              <a:rPr lang="en-US" dirty="0"/>
              <a:t>one application in the process begins consuming too much memory or too much processor time, the hosting service can use ARM to identify the application domain that is causing the problem</a:t>
            </a:r>
            <a:r>
              <a:rPr lang="en-US" dirty="0" smtClean="0"/>
              <a:t>.</a:t>
            </a:r>
            <a:endParaRPr lang="en-US" dirty="0"/>
          </a:p>
          <a:p>
            <a:r>
              <a:rPr lang="en-US" dirty="0"/>
              <a:t>ARM is sufficiently lightweight to use in live applications. </a:t>
            </a:r>
            <a:endParaRPr lang="en-US" dirty="0" smtClean="0"/>
          </a:p>
          <a:p>
            <a:r>
              <a:rPr lang="en-US" dirty="0" smtClean="0"/>
              <a:t>You </a:t>
            </a:r>
            <a:r>
              <a:rPr lang="en-US" dirty="0"/>
              <a:t>can access the information by using event tracing for Windows (ETW) or directly through managed or native APIs</a:t>
            </a:r>
            <a:r>
              <a:rPr lang="en-US" dirty="0" smtClean="0"/>
              <a:t>.</a:t>
            </a:r>
            <a:endParaRPr lang="en-IN" dirty="0"/>
          </a:p>
        </p:txBody>
      </p:sp>
      <p:sp>
        <p:nvSpPr>
          <p:cNvPr id="3" name="Title 2"/>
          <p:cNvSpPr>
            <a:spLocks noGrp="1"/>
          </p:cNvSpPr>
          <p:nvPr>
            <p:ph type="title"/>
          </p:nvPr>
        </p:nvSpPr>
        <p:spPr/>
        <p:txBody>
          <a:bodyPr/>
          <a:lstStyle/>
          <a:p>
            <a:r>
              <a:rPr lang="en-IN" dirty="0"/>
              <a:t>Application Domain Resource Monitoring</a:t>
            </a:r>
            <a:br>
              <a:rPr lang="en-IN" dirty="0"/>
            </a:br>
            <a:endParaRPr lang="en-IN" dirty="0"/>
          </a:p>
        </p:txBody>
      </p:sp>
    </p:spTree>
    <p:extLst>
      <p:ext uri="{BB962C8B-B14F-4D97-AF65-F5344CB8AC3E}">
        <p14:creationId xmlns:p14="http://schemas.microsoft.com/office/powerpoint/2010/main" val="20673439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&lt;add key="</a:t>
            </a:r>
            <a:r>
              <a:rPr lang="en-US" dirty="0" err="1"/>
              <a:t>AppDomainMonitoringEnabled</a:t>
            </a:r>
            <a:r>
              <a:rPr lang="en-US" dirty="0"/>
              <a:t>" value="true"/&gt;</a:t>
            </a:r>
          </a:p>
          <a:p>
            <a:pPr marL="0" indent="0">
              <a:buNone/>
            </a:pPr>
            <a:r>
              <a:rPr lang="en-US" dirty="0" smtClean="0"/>
              <a:t>&lt;</a:t>
            </a:r>
            <a:r>
              <a:rPr lang="en-US" dirty="0"/>
              <a:t>add key="</a:t>
            </a:r>
            <a:r>
              <a:rPr lang="en-US" dirty="0" err="1"/>
              <a:t>FirstChanceExceptionMonitoringEnabled</a:t>
            </a:r>
            <a:r>
              <a:rPr lang="en-US" dirty="0"/>
              <a:t>" value="true"/&gt;</a:t>
            </a:r>
          </a:p>
        </p:txBody>
      </p:sp>
      <p:sp>
        <p:nvSpPr>
          <p:cNvPr id="3" name="Title 2"/>
          <p:cNvSpPr>
            <a:spLocks noGrp="1"/>
          </p:cNvSpPr>
          <p:nvPr>
            <p:ph type="title"/>
          </p:nvPr>
        </p:nvSpPr>
        <p:spPr/>
        <p:txBody>
          <a:bodyPr/>
          <a:lstStyle/>
          <a:p>
            <a:r>
              <a:rPr lang="en-IN" dirty="0"/>
              <a:t>Application Domain Resource Monitoring</a:t>
            </a:r>
            <a:br>
              <a:rPr lang="en-IN" dirty="0"/>
            </a:br>
            <a:endParaRPr lang="en-IN" dirty="0"/>
          </a:p>
        </p:txBody>
      </p:sp>
    </p:spTree>
    <p:extLst>
      <p:ext uri="{BB962C8B-B14F-4D97-AF65-F5344CB8AC3E}">
        <p14:creationId xmlns:p14="http://schemas.microsoft.com/office/powerpoint/2010/main" val="40233867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&lt;add key="</a:t>
            </a:r>
            <a:r>
              <a:rPr lang="en-US" dirty="0" err="1"/>
              <a:t>AppDomainMonitoringEnabled</a:t>
            </a:r>
            <a:r>
              <a:rPr lang="en-US" dirty="0"/>
              <a:t>" value="true"/&gt;</a:t>
            </a:r>
          </a:p>
          <a:p>
            <a:pPr marL="0" indent="0">
              <a:buNone/>
            </a:pPr>
            <a:r>
              <a:rPr lang="en-US" dirty="0" smtClean="0"/>
              <a:t>&lt;</a:t>
            </a:r>
            <a:r>
              <a:rPr lang="en-US" dirty="0"/>
              <a:t>add key="</a:t>
            </a:r>
            <a:r>
              <a:rPr lang="en-US" dirty="0" err="1"/>
              <a:t>FirstChanceExceptionMonitoringEnabled</a:t>
            </a:r>
            <a:r>
              <a:rPr lang="en-US" dirty="0"/>
              <a:t>" value="true</a:t>
            </a:r>
            <a:r>
              <a:rPr lang="en-US" dirty="0" smtClean="0"/>
              <a:t>"/&gt;</a:t>
            </a:r>
          </a:p>
          <a:p>
            <a:pPr marL="0" indent="0">
              <a:buNone/>
            </a:pPr>
            <a:endParaRPr lang="en-US" dirty="0"/>
          </a:p>
          <a:p>
            <a:pPr marL="0" indent="0">
              <a:buNone/>
            </a:pPr>
            <a:r>
              <a:rPr lang="en-US" dirty="0" smtClean="0">
                <a:hlinkClick r:id="rId2" action="ppaction://hlinkfile"/>
              </a:rPr>
              <a:t>AppDomain Monitoring</a:t>
            </a:r>
            <a:endParaRPr lang="en-US" dirty="0"/>
          </a:p>
        </p:txBody>
      </p:sp>
      <p:sp>
        <p:nvSpPr>
          <p:cNvPr id="3" name="Title 2"/>
          <p:cNvSpPr>
            <a:spLocks noGrp="1"/>
          </p:cNvSpPr>
          <p:nvPr>
            <p:ph type="title"/>
          </p:nvPr>
        </p:nvSpPr>
        <p:spPr/>
        <p:txBody>
          <a:bodyPr/>
          <a:lstStyle/>
          <a:p>
            <a:r>
              <a:rPr lang="en-IN" dirty="0"/>
              <a:t>Application Domain Resource Monitoring</a:t>
            </a:r>
            <a:br>
              <a:rPr lang="en-IN" dirty="0"/>
            </a:br>
            <a:endParaRPr lang="en-IN" dirty="0"/>
          </a:p>
        </p:txBody>
      </p:sp>
    </p:spTree>
    <p:extLst>
      <p:ext uri="{BB962C8B-B14F-4D97-AF65-F5344CB8AC3E}">
        <p14:creationId xmlns:p14="http://schemas.microsoft.com/office/powerpoint/2010/main" val="2424094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Understanding Memory Management</a:t>
            </a:r>
            <a:br>
              <a:rPr lang="en-IN" dirty="0"/>
            </a:br>
            <a:endParaRPr lang="en-IN" dirty="0"/>
          </a:p>
        </p:txBody>
      </p:sp>
      <p:pic>
        <p:nvPicPr>
          <p:cNvPr id="2050" name="Picture 2" descr="https://media.geeksforgeeks.org/wp-content/uploads/20190417112537/PhaseInGarbageColle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202671"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0728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Application Domain Resource Monitoring</a:t>
            </a:r>
            <a:br>
              <a:rPr lang="en-IN" dirty="0"/>
            </a:br>
            <a:endParaRPr lang="en-IN" dirty="0"/>
          </a:p>
        </p:txBody>
      </p:sp>
      <p:pic>
        <p:nvPicPr>
          <p:cNvPr id="2051" name="Picture 3" descr="https://aspblogs.blob.core.windows.net/media/imranbaloch/Monitoring%20ASP.NET%20Application/MoniMonitorASPN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92" y="1371600"/>
            <a:ext cx="8378165" cy="536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3272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vent tracing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6858000" cy="478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954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981200"/>
            <a:ext cx="8458200" cy="4247317"/>
          </a:xfrm>
          <a:prstGeom prst="rect">
            <a:avLst/>
          </a:prstGeom>
        </p:spPr>
        <p:txBody>
          <a:bodyPr wrap="square">
            <a:spAutoFit/>
          </a:bodyPr>
          <a:lstStyle/>
          <a:p>
            <a:pPr marL="285750" indent="-285750">
              <a:buFont typeface="Arial" panose="020B0604020202020204" pitchFamily="34" charset="0"/>
              <a:buChar char="•"/>
            </a:pPr>
            <a:r>
              <a:rPr lang="en-US" dirty="0"/>
              <a:t>Event Tracing for Windows (ETW) is an efficient kernel-level tracing facility that lets you log kernel or application-defined events to a log file. You can consume the events in real time or from a log file and use them to debug an application or to determine where performance issues are occurring in the application.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ETW lets you enable or disable event tracing dynamically, allowing you to perform detailed tracing in a production environment without requiring computer or application restarts.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Event Tracing API is broken into three distinct components: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Controllers, which start and stop an event tracing session and enable providers</a:t>
            </a:r>
          </a:p>
          <a:p>
            <a:pPr marL="742950" lvl="1" indent="-285750">
              <a:buFont typeface="Arial" panose="020B0604020202020204" pitchFamily="34" charset="0"/>
              <a:buChar char="•"/>
            </a:pPr>
            <a:r>
              <a:rPr lang="en-US" dirty="0"/>
              <a:t>Providers, which provide the events</a:t>
            </a:r>
          </a:p>
          <a:p>
            <a:pPr marL="742950" lvl="1" indent="-285750">
              <a:buFont typeface="Arial" panose="020B0604020202020204" pitchFamily="34" charset="0"/>
              <a:buChar char="•"/>
            </a:pPr>
            <a:r>
              <a:rPr lang="en-US" dirty="0"/>
              <a:t>Consumers, which consume the events</a:t>
            </a:r>
            <a:endParaRPr lang="en-IN" dirty="0"/>
          </a:p>
        </p:txBody>
      </p:sp>
      <p:sp>
        <p:nvSpPr>
          <p:cNvPr id="3" name="Title 2"/>
          <p:cNvSpPr>
            <a:spLocks noGrp="1"/>
          </p:cNvSpPr>
          <p:nvPr>
            <p:ph type="title"/>
          </p:nvPr>
        </p:nvSpPr>
        <p:spPr/>
        <p:txBody>
          <a:bodyPr/>
          <a:lstStyle/>
          <a:p>
            <a:r>
              <a:rPr lang="en-IN" dirty="0" smtClean="0"/>
              <a:t>ETW</a:t>
            </a:r>
            <a:endParaRPr lang="en-IN" dirty="0"/>
          </a:p>
        </p:txBody>
      </p:sp>
      <p:sp>
        <p:nvSpPr>
          <p:cNvPr id="4" name="Content Placeholder 3"/>
          <p:cNvSpPr>
            <a:spLocks noGrp="1"/>
          </p:cNvSpPr>
          <p:nvPr>
            <p:ph sz="quarter" idx="12"/>
          </p:nvPr>
        </p:nvSpPr>
        <p:spPr/>
        <p:txBody>
          <a:bodyPr/>
          <a:lstStyle/>
          <a:p>
            <a:endParaRPr lang="en-IN" dirty="0"/>
          </a:p>
        </p:txBody>
      </p:sp>
    </p:spTree>
    <p:extLst>
      <p:ext uri="{BB962C8B-B14F-4D97-AF65-F5344CB8AC3E}">
        <p14:creationId xmlns:p14="http://schemas.microsoft.com/office/powerpoint/2010/main" val="1417120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ARM can be enabled in four ways: by supplying a configuration file when the common language runtime (CLR) is started, by using an unmanaged hosting API, by using managed code, or by listening to ARM ETW events</a:t>
            </a:r>
            <a:r>
              <a:rPr lang="en-US" dirty="0" smtClean="0"/>
              <a:t>.</a:t>
            </a:r>
          </a:p>
          <a:p>
            <a:r>
              <a:rPr lang="en-US" dirty="0"/>
              <a:t>As soon as ARM is enabled, it begins collecting data on all application domains in the process</a:t>
            </a:r>
            <a:r>
              <a:rPr lang="en-US" dirty="0" smtClean="0"/>
              <a:t>.</a:t>
            </a:r>
          </a:p>
          <a:p>
            <a:r>
              <a:rPr lang="en-US" dirty="0" smtClean="0"/>
              <a:t>If </a:t>
            </a:r>
            <a:r>
              <a:rPr lang="en-US" dirty="0"/>
              <a:t>an application domain was created before ARM is enabled, cumulative data starts when ARM is enabled, not when the application domain was created</a:t>
            </a:r>
            <a:r>
              <a:rPr lang="en-US" dirty="0" smtClean="0"/>
              <a:t>.</a:t>
            </a:r>
          </a:p>
          <a:p>
            <a:r>
              <a:rPr lang="en-US" dirty="0" smtClean="0"/>
              <a:t>Once </a:t>
            </a:r>
            <a:r>
              <a:rPr lang="en-US" dirty="0"/>
              <a:t>it is enabled, ARM cannot be disabled.</a:t>
            </a:r>
            <a:endParaRPr lang="en-US" dirty="0" smtClean="0"/>
          </a:p>
          <a:p>
            <a:endParaRPr lang="en-IN" dirty="0"/>
          </a:p>
        </p:txBody>
      </p:sp>
      <p:sp>
        <p:nvSpPr>
          <p:cNvPr id="3" name="Title 2"/>
          <p:cNvSpPr>
            <a:spLocks noGrp="1"/>
          </p:cNvSpPr>
          <p:nvPr>
            <p:ph type="title"/>
          </p:nvPr>
        </p:nvSpPr>
        <p:spPr/>
        <p:txBody>
          <a:bodyPr/>
          <a:lstStyle/>
          <a:p>
            <a:r>
              <a:rPr lang="en-IN" dirty="0"/>
              <a:t>Application Domain Resource Monitoring</a:t>
            </a:r>
            <a:br>
              <a:rPr lang="en-IN" dirty="0"/>
            </a:br>
            <a:endParaRPr lang="en-IN" dirty="0"/>
          </a:p>
        </p:txBody>
      </p:sp>
    </p:spTree>
    <p:extLst>
      <p:ext uri="{BB962C8B-B14F-4D97-AF65-F5344CB8AC3E}">
        <p14:creationId xmlns:p14="http://schemas.microsoft.com/office/powerpoint/2010/main" val="8910023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You can enable ARM at CLR startup by adding the &lt;</a:t>
            </a:r>
            <a:r>
              <a:rPr lang="en-US" dirty="0" err="1"/>
              <a:t>appDomainResourceMonitoring</a:t>
            </a:r>
            <a:r>
              <a:rPr lang="en-US" dirty="0"/>
              <a:t>&gt; element to the configuration file, and setting the enabled attribute to true. </a:t>
            </a:r>
            <a:endParaRPr lang="en-US" dirty="0" smtClean="0"/>
          </a:p>
          <a:p>
            <a:r>
              <a:rPr lang="en-US" dirty="0" smtClean="0"/>
              <a:t>A </a:t>
            </a:r>
            <a:r>
              <a:rPr lang="en-US" dirty="0"/>
              <a:t>value of false (the default) means only that ARM is not enabled at startup; you can activate it later by using one of the other activation mechanisms.</a:t>
            </a:r>
            <a:endParaRPr lang="en-IN" dirty="0"/>
          </a:p>
        </p:txBody>
      </p:sp>
      <p:sp>
        <p:nvSpPr>
          <p:cNvPr id="3" name="Title 2"/>
          <p:cNvSpPr>
            <a:spLocks noGrp="1"/>
          </p:cNvSpPr>
          <p:nvPr>
            <p:ph type="title"/>
          </p:nvPr>
        </p:nvSpPr>
        <p:spPr/>
        <p:txBody>
          <a:bodyPr/>
          <a:lstStyle/>
          <a:p>
            <a:r>
              <a:rPr lang="en-IN" dirty="0"/>
              <a:t>Application Domain Resource Monitoring</a:t>
            </a:r>
            <a:br>
              <a:rPr lang="en-IN" dirty="0"/>
            </a:br>
            <a:endParaRPr lang="en-IN" dirty="0"/>
          </a:p>
        </p:txBody>
      </p:sp>
    </p:spTree>
    <p:extLst>
      <p:ext uri="{BB962C8B-B14F-4D97-AF65-F5344CB8AC3E}">
        <p14:creationId xmlns:p14="http://schemas.microsoft.com/office/powerpoint/2010/main" val="22193440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host can enable ARM by requesting the </a:t>
            </a:r>
            <a:r>
              <a:rPr lang="en-US" dirty="0" err="1"/>
              <a:t>ICLRAppDomainResourceMonitor</a:t>
            </a:r>
            <a:r>
              <a:rPr lang="en-US" dirty="0"/>
              <a:t> hosting interface. Once this interface is successfully obtained, ARM is enabled.</a:t>
            </a:r>
          </a:p>
          <a:p>
            <a:endParaRPr lang="en-US" dirty="0"/>
          </a:p>
          <a:p>
            <a:r>
              <a:rPr lang="en-US" dirty="0"/>
              <a:t>Managed code can enable ARM by setting the static (Shared in Visual Basic) </a:t>
            </a:r>
            <a:r>
              <a:rPr lang="en-US" dirty="0" err="1"/>
              <a:t>AppDomain.MonitoringIsEnabled</a:t>
            </a:r>
            <a:r>
              <a:rPr lang="en-US" dirty="0"/>
              <a:t> property to true. As soon as the property is set, ARM is enabled.</a:t>
            </a:r>
            <a:endParaRPr lang="en-IN" dirty="0"/>
          </a:p>
        </p:txBody>
      </p:sp>
      <p:sp>
        <p:nvSpPr>
          <p:cNvPr id="3" name="Title 2"/>
          <p:cNvSpPr>
            <a:spLocks noGrp="1"/>
          </p:cNvSpPr>
          <p:nvPr>
            <p:ph type="title"/>
          </p:nvPr>
        </p:nvSpPr>
        <p:spPr/>
        <p:txBody>
          <a:bodyPr/>
          <a:lstStyle/>
          <a:p>
            <a:r>
              <a:rPr lang="en-IN" dirty="0"/>
              <a:t>Application Domain Resource Monitoring</a:t>
            </a:r>
            <a:br>
              <a:rPr lang="en-IN" dirty="0"/>
            </a:br>
            <a:endParaRPr lang="en-IN" dirty="0"/>
          </a:p>
        </p:txBody>
      </p:sp>
    </p:spTree>
    <p:extLst>
      <p:ext uri="{BB962C8B-B14F-4D97-AF65-F5344CB8AC3E}">
        <p14:creationId xmlns:p14="http://schemas.microsoft.com/office/powerpoint/2010/main" val="29295336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You can enable ARM after startup by listening to ETW events. </a:t>
            </a:r>
            <a:endParaRPr lang="en-US" dirty="0" smtClean="0"/>
          </a:p>
          <a:p>
            <a:r>
              <a:rPr lang="en-US" dirty="0" smtClean="0"/>
              <a:t>ARM </a:t>
            </a:r>
            <a:r>
              <a:rPr lang="en-US" dirty="0"/>
              <a:t>is enabled and begins raising events for all application domains when you enable the public provider Microsoft-Windows-</a:t>
            </a:r>
            <a:r>
              <a:rPr lang="en-US" dirty="0" err="1"/>
              <a:t>DotNETRuntime</a:t>
            </a:r>
            <a:r>
              <a:rPr lang="en-US" dirty="0"/>
              <a:t> by using the </a:t>
            </a:r>
            <a:r>
              <a:rPr lang="en-US" dirty="0" err="1"/>
              <a:t>AppDomainResourceManagementKeyword</a:t>
            </a:r>
            <a:r>
              <a:rPr lang="en-US" dirty="0"/>
              <a:t> keyword</a:t>
            </a:r>
            <a:r>
              <a:rPr lang="en-US" dirty="0" smtClean="0"/>
              <a:t>.</a:t>
            </a:r>
          </a:p>
          <a:p>
            <a:r>
              <a:rPr lang="en-US" dirty="0" smtClean="0"/>
              <a:t> </a:t>
            </a:r>
            <a:r>
              <a:rPr lang="en-US" dirty="0"/>
              <a:t>To correlate data with application domains and threads, you must also enable the Microsoft-Windows-</a:t>
            </a:r>
            <a:r>
              <a:rPr lang="en-US" dirty="0" err="1"/>
              <a:t>DotNETRuntimeRundown</a:t>
            </a:r>
            <a:r>
              <a:rPr lang="en-US" dirty="0"/>
              <a:t> provider with the </a:t>
            </a:r>
            <a:r>
              <a:rPr lang="en-US" dirty="0" smtClean="0"/>
              <a:t>Threading Keyword.</a:t>
            </a:r>
            <a:endParaRPr lang="en-IN" dirty="0"/>
          </a:p>
        </p:txBody>
      </p:sp>
      <p:sp>
        <p:nvSpPr>
          <p:cNvPr id="3" name="Title 2"/>
          <p:cNvSpPr>
            <a:spLocks noGrp="1"/>
          </p:cNvSpPr>
          <p:nvPr>
            <p:ph type="title"/>
          </p:nvPr>
        </p:nvSpPr>
        <p:spPr/>
        <p:txBody>
          <a:bodyPr/>
          <a:lstStyle/>
          <a:p>
            <a:r>
              <a:rPr lang="en-IN" dirty="0"/>
              <a:t>Application Domain Resource Monitoring</a:t>
            </a:r>
            <a:br>
              <a:rPr lang="en-IN" dirty="0"/>
            </a:br>
            <a:endParaRPr lang="en-IN" dirty="0"/>
          </a:p>
        </p:txBody>
      </p:sp>
    </p:spTree>
    <p:extLst>
      <p:ext uri="{BB962C8B-B14F-4D97-AF65-F5344CB8AC3E}">
        <p14:creationId xmlns:p14="http://schemas.microsoft.com/office/powerpoint/2010/main" val="31136673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ARM provides the total processor time that is used by an application domain and three kinds of information about memory use</a:t>
            </a:r>
            <a:r>
              <a:rPr lang="en-US" dirty="0" smtClean="0"/>
              <a:t>.</a:t>
            </a:r>
          </a:p>
          <a:p>
            <a:r>
              <a:rPr lang="en-US" b="1" dirty="0"/>
              <a:t>Total processor time for an application domain, in </a:t>
            </a:r>
            <a:r>
              <a:rPr lang="en-US" b="1" dirty="0" smtClean="0"/>
              <a:t>seconds</a:t>
            </a:r>
          </a:p>
          <a:p>
            <a:r>
              <a:rPr lang="en-US" b="1" dirty="0"/>
              <a:t>Total managed allocations made by an application domain during its lifetime, in </a:t>
            </a:r>
            <a:r>
              <a:rPr lang="en-US" b="1" dirty="0" smtClean="0"/>
              <a:t>bytes</a:t>
            </a:r>
            <a:endParaRPr lang="en-US" dirty="0"/>
          </a:p>
          <a:p>
            <a:r>
              <a:rPr lang="en-US" b="1" dirty="0"/>
              <a:t>Managed memory, in bytes, that is referenced by an application domain and that survived the most recent full, blocking collection</a:t>
            </a:r>
            <a:endParaRPr lang="en-IN" dirty="0"/>
          </a:p>
        </p:txBody>
      </p:sp>
      <p:sp>
        <p:nvSpPr>
          <p:cNvPr id="3" name="Title 2"/>
          <p:cNvSpPr>
            <a:spLocks noGrp="1"/>
          </p:cNvSpPr>
          <p:nvPr>
            <p:ph type="title"/>
          </p:nvPr>
        </p:nvSpPr>
        <p:spPr/>
        <p:txBody>
          <a:bodyPr/>
          <a:lstStyle/>
          <a:p>
            <a:r>
              <a:rPr lang="en-IN" dirty="0"/>
              <a:t>Using ARM</a:t>
            </a:r>
            <a:br>
              <a:rPr lang="en-IN" dirty="0"/>
            </a:br>
            <a:endParaRPr lang="en-IN" dirty="0"/>
          </a:p>
        </p:txBody>
      </p:sp>
    </p:spTree>
    <p:extLst>
      <p:ext uri="{BB962C8B-B14F-4D97-AF65-F5344CB8AC3E}">
        <p14:creationId xmlns:p14="http://schemas.microsoft.com/office/powerpoint/2010/main" val="2040252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Total managed memory, in bytes, that is referenced by the process and that survived the most recent full, blocking collection</a:t>
            </a:r>
            <a:endParaRPr lang="en-IN" dirty="0"/>
          </a:p>
        </p:txBody>
      </p:sp>
      <p:sp>
        <p:nvSpPr>
          <p:cNvPr id="3" name="Title 2"/>
          <p:cNvSpPr>
            <a:spLocks noGrp="1"/>
          </p:cNvSpPr>
          <p:nvPr>
            <p:ph type="title"/>
          </p:nvPr>
        </p:nvSpPr>
        <p:spPr/>
        <p:txBody>
          <a:bodyPr/>
          <a:lstStyle/>
          <a:p>
            <a:r>
              <a:rPr lang="en-IN" dirty="0"/>
              <a:t>Using ARM</a:t>
            </a:r>
            <a:br>
              <a:rPr lang="en-IN" dirty="0"/>
            </a:br>
            <a:endParaRPr lang="en-IN" dirty="0"/>
          </a:p>
        </p:txBody>
      </p:sp>
    </p:spTree>
    <p:extLst>
      <p:ext uri="{BB962C8B-B14F-4D97-AF65-F5344CB8AC3E}">
        <p14:creationId xmlns:p14="http://schemas.microsoft.com/office/powerpoint/2010/main" val="9473673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garbage collector cannot collect an object in use by an application while the application's code can reach that object. </a:t>
            </a:r>
            <a:endParaRPr lang="en-US" dirty="0" smtClean="0"/>
          </a:p>
          <a:p>
            <a:r>
              <a:rPr lang="en-US" dirty="0" smtClean="0"/>
              <a:t>The </a:t>
            </a:r>
            <a:r>
              <a:rPr lang="en-US" dirty="0"/>
              <a:t>application is said to have a strong reference to the object</a:t>
            </a:r>
            <a:r>
              <a:rPr lang="en-US" dirty="0" smtClean="0"/>
              <a:t>.</a:t>
            </a:r>
          </a:p>
          <a:p>
            <a:r>
              <a:rPr lang="en-US" dirty="0"/>
              <a:t>A weak reference permits the garbage collector to collect the object while still allowing the application to access the object. </a:t>
            </a:r>
            <a:endParaRPr lang="en-US" dirty="0" smtClean="0"/>
          </a:p>
          <a:p>
            <a:r>
              <a:rPr lang="en-US" dirty="0" smtClean="0"/>
              <a:t>A </a:t>
            </a:r>
            <a:r>
              <a:rPr lang="en-US" dirty="0"/>
              <a:t>weak reference is valid only during the indeterminate amount of time until the object is collected when no strong references exist. </a:t>
            </a:r>
            <a:endParaRPr lang="en-US" dirty="0" smtClean="0"/>
          </a:p>
          <a:p>
            <a:r>
              <a:rPr lang="en-US" dirty="0" smtClean="0"/>
              <a:t>When </a:t>
            </a:r>
            <a:r>
              <a:rPr lang="en-US" dirty="0"/>
              <a:t>you use a weak reference, the application can still obtain a strong reference to the object, which prevents it from being collected. </a:t>
            </a:r>
            <a:endParaRPr lang="en-US" dirty="0" smtClean="0"/>
          </a:p>
          <a:p>
            <a:r>
              <a:rPr lang="en-US" dirty="0" smtClean="0"/>
              <a:t>However</a:t>
            </a:r>
            <a:r>
              <a:rPr lang="en-US" dirty="0"/>
              <a:t>, there is always the risk that the garbage collector will get to the object first before a strong reference is reestablished.</a:t>
            </a:r>
            <a:endParaRPr lang="en-IN" dirty="0"/>
          </a:p>
        </p:txBody>
      </p:sp>
      <p:sp>
        <p:nvSpPr>
          <p:cNvPr id="3" name="Title 2"/>
          <p:cNvSpPr>
            <a:spLocks noGrp="1"/>
          </p:cNvSpPr>
          <p:nvPr>
            <p:ph type="title"/>
          </p:nvPr>
        </p:nvSpPr>
        <p:spPr/>
        <p:txBody>
          <a:bodyPr/>
          <a:lstStyle/>
          <a:p>
            <a:r>
              <a:rPr lang="en-IN" dirty="0"/>
              <a:t>Weak References</a:t>
            </a:r>
            <a:br>
              <a:rPr lang="en-IN" dirty="0"/>
            </a:br>
            <a:endParaRPr lang="en-IN" dirty="0"/>
          </a:p>
        </p:txBody>
      </p:sp>
    </p:spTree>
    <p:extLst>
      <p:ext uri="{BB962C8B-B14F-4D97-AF65-F5344CB8AC3E}">
        <p14:creationId xmlns:p14="http://schemas.microsoft.com/office/powerpoint/2010/main" val="1445268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a:lnSpc>
                <a:spcPct val="110000"/>
              </a:lnSpc>
            </a:pPr>
            <a:r>
              <a:rPr lang="en-US" b="0" dirty="0">
                <a:solidFill>
                  <a:schemeClr val="tx1"/>
                </a:solidFill>
              </a:rPr>
              <a:t>Marking Phase: A list of all the live objects is created during the marking phase. This is done by following the references from all the root objects. All of the objects that are not on the list of live objects are potentially deleted from the heap memory.</a:t>
            </a:r>
          </a:p>
          <a:p>
            <a:pPr>
              <a:lnSpc>
                <a:spcPct val="110000"/>
              </a:lnSpc>
            </a:pPr>
            <a:r>
              <a:rPr lang="en-US" b="0" dirty="0">
                <a:solidFill>
                  <a:schemeClr val="tx1"/>
                </a:solidFill>
              </a:rPr>
              <a:t>Relocating Phase: The references of all the objects that were on the list of all the live objects are updated in the relocating phase so that they point to the new location where the objects will be relocated to in the compacting phase.</a:t>
            </a:r>
          </a:p>
          <a:p>
            <a:pPr>
              <a:lnSpc>
                <a:spcPct val="110000"/>
              </a:lnSpc>
            </a:pPr>
            <a:r>
              <a:rPr lang="en-US" b="0" dirty="0">
                <a:solidFill>
                  <a:schemeClr val="tx1"/>
                </a:solidFill>
              </a:rPr>
              <a:t>Compacting Phase: The heap gets compacted in the compacting phase as the space occupied by the dead objects is released and the live objects remaining are moved. All the live objects that remain after the garbage collection are moved towards the older end of the heap memory in their original order.</a:t>
            </a:r>
          </a:p>
          <a:p>
            <a:endParaRPr lang="en-IN" dirty="0"/>
          </a:p>
        </p:txBody>
      </p:sp>
      <p:sp>
        <p:nvSpPr>
          <p:cNvPr id="3" name="Title 2"/>
          <p:cNvSpPr>
            <a:spLocks noGrp="1"/>
          </p:cNvSpPr>
          <p:nvPr>
            <p:ph type="title"/>
          </p:nvPr>
        </p:nvSpPr>
        <p:spPr/>
        <p:txBody>
          <a:bodyPr/>
          <a:lstStyle/>
          <a:p>
            <a:r>
              <a:rPr lang="en-IN" dirty="0"/>
              <a:t>Understanding Memory Management</a:t>
            </a:r>
            <a:br>
              <a:rPr lang="en-IN" dirty="0"/>
            </a:br>
            <a:endParaRPr lang="en-IN" dirty="0"/>
          </a:p>
        </p:txBody>
      </p:sp>
    </p:spTree>
    <p:extLst>
      <p:ext uri="{BB962C8B-B14F-4D97-AF65-F5344CB8AC3E}">
        <p14:creationId xmlns:p14="http://schemas.microsoft.com/office/powerpoint/2010/main" val="11195805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Weak references are useful for objects that use a lot of memory, but can be recreated easily if they are reclaimed by garbage collection.</a:t>
            </a:r>
          </a:p>
          <a:p>
            <a:r>
              <a:rPr lang="en-US" dirty="0"/>
              <a:t>Suppose a tree view in a Windows Forms application displays a complex hierarchical choice of options to the user</a:t>
            </a:r>
            <a:r>
              <a:rPr lang="en-US" dirty="0" smtClean="0"/>
              <a:t>.</a:t>
            </a:r>
          </a:p>
          <a:p>
            <a:r>
              <a:rPr lang="en-US" dirty="0" smtClean="0"/>
              <a:t>If </a:t>
            </a:r>
            <a:r>
              <a:rPr lang="en-US" dirty="0"/>
              <a:t>the underlying data is large, keeping the tree in memory is inefficient when the user is involved with something else in the application.</a:t>
            </a:r>
          </a:p>
        </p:txBody>
      </p:sp>
      <p:sp>
        <p:nvSpPr>
          <p:cNvPr id="3" name="Title 2"/>
          <p:cNvSpPr>
            <a:spLocks noGrp="1"/>
          </p:cNvSpPr>
          <p:nvPr>
            <p:ph type="title"/>
          </p:nvPr>
        </p:nvSpPr>
        <p:spPr/>
        <p:txBody>
          <a:bodyPr/>
          <a:lstStyle/>
          <a:p>
            <a:r>
              <a:rPr lang="en-IN" dirty="0"/>
              <a:t>Weak References</a:t>
            </a:r>
            <a:br>
              <a:rPr lang="en-IN" dirty="0"/>
            </a:br>
            <a:endParaRPr lang="en-IN" dirty="0"/>
          </a:p>
        </p:txBody>
      </p:sp>
    </p:spTree>
    <p:extLst>
      <p:ext uri="{BB962C8B-B14F-4D97-AF65-F5344CB8AC3E}">
        <p14:creationId xmlns:p14="http://schemas.microsoft.com/office/powerpoint/2010/main" val="10722617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When the user switches away to another part of the application, you can use the </a:t>
            </a:r>
            <a:r>
              <a:rPr lang="en-US" dirty="0" err="1"/>
              <a:t>WeakReference</a:t>
            </a:r>
            <a:r>
              <a:rPr lang="en-US" dirty="0"/>
              <a:t> class to create a weak reference to the tree and destroy all strong references</a:t>
            </a:r>
            <a:r>
              <a:rPr lang="en-US" dirty="0" smtClean="0"/>
              <a:t>.</a:t>
            </a:r>
          </a:p>
          <a:p>
            <a:r>
              <a:rPr lang="en-US" dirty="0" smtClean="0"/>
              <a:t>When </a:t>
            </a:r>
            <a:r>
              <a:rPr lang="en-US" dirty="0"/>
              <a:t>the user switches back to the tree, the application attempts to obtain a strong reference to the tree and, if successful, avoids reconstructing the tree.</a:t>
            </a:r>
          </a:p>
        </p:txBody>
      </p:sp>
      <p:sp>
        <p:nvSpPr>
          <p:cNvPr id="3" name="Title 2"/>
          <p:cNvSpPr>
            <a:spLocks noGrp="1"/>
          </p:cNvSpPr>
          <p:nvPr>
            <p:ph type="title"/>
          </p:nvPr>
        </p:nvSpPr>
        <p:spPr/>
        <p:txBody>
          <a:bodyPr/>
          <a:lstStyle/>
          <a:p>
            <a:r>
              <a:rPr lang="en-IN" dirty="0"/>
              <a:t>Weak References</a:t>
            </a:r>
            <a:br>
              <a:rPr lang="en-IN" dirty="0"/>
            </a:br>
            <a:endParaRPr lang="en-IN" dirty="0"/>
          </a:p>
        </p:txBody>
      </p:sp>
    </p:spTree>
    <p:extLst>
      <p:ext uri="{BB962C8B-B14F-4D97-AF65-F5344CB8AC3E}">
        <p14:creationId xmlns:p14="http://schemas.microsoft.com/office/powerpoint/2010/main" val="12552215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To establish a weak reference with an object, you create a </a:t>
            </a:r>
            <a:r>
              <a:rPr lang="en-US" dirty="0" err="1"/>
              <a:t>WeakReference</a:t>
            </a:r>
            <a:r>
              <a:rPr lang="en-US" dirty="0"/>
              <a:t> using the instance of the object to be tracked. </a:t>
            </a:r>
            <a:endParaRPr lang="en-US" dirty="0" smtClean="0"/>
          </a:p>
          <a:p>
            <a:r>
              <a:rPr lang="en-US" dirty="0" smtClean="0"/>
              <a:t>You </a:t>
            </a:r>
            <a:r>
              <a:rPr lang="en-US" dirty="0"/>
              <a:t>then set the Target property to that object and set the original reference to the object to null. </a:t>
            </a:r>
            <a:endParaRPr lang="en-US" dirty="0" smtClean="0"/>
          </a:p>
          <a:p>
            <a:r>
              <a:rPr lang="en-US" dirty="0" smtClean="0"/>
              <a:t>For </a:t>
            </a:r>
            <a:r>
              <a:rPr lang="en-US" dirty="0"/>
              <a:t>a code example, see </a:t>
            </a:r>
            <a:r>
              <a:rPr lang="en-US" dirty="0" err="1"/>
              <a:t>WeakReference</a:t>
            </a:r>
            <a:r>
              <a:rPr lang="en-US" dirty="0"/>
              <a:t> in the class library</a:t>
            </a:r>
            <a:r>
              <a:rPr lang="en-US" dirty="0" smtClean="0"/>
              <a:t>.</a:t>
            </a:r>
          </a:p>
          <a:p>
            <a:r>
              <a:rPr lang="en-US" dirty="0" smtClean="0"/>
              <a:t>the </a:t>
            </a:r>
            <a:r>
              <a:rPr lang="en-US" dirty="0"/>
              <a:t>user switches away to another part of the application, you can use the </a:t>
            </a:r>
            <a:r>
              <a:rPr lang="en-US" dirty="0" err="1"/>
              <a:t>WeakReference</a:t>
            </a:r>
            <a:r>
              <a:rPr lang="en-US" dirty="0"/>
              <a:t> class to create a weak reference to the tree and destroy all strong references</a:t>
            </a:r>
            <a:r>
              <a:rPr lang="en-US" dirty="0" smtClean="0"/>
              <a:t>.</a:t>
            </a:r>
          </a:p>
          <a:p>
            <a:r>
              <a:rPr lang="en-US" dirty="0" smtClean="0"/>
              <a:t>When </a:t>
            </a:r>
            <a:r>
              <a:rPr lang="en-US" dirty="0"/>
              <a:t>the user switches back to the tree, the application attempts to obtain a strong reference to the tree and, if successful, avoids reconstructing the tree.</a:t>
            </a:r>
          </a:p>
        </p:txBody>
      </p:sp>
      <p:sp>
        <p:nvSpPr>
          <p:cNvPr id="3" name="Title 2"/>
          <p:cNvSpPr>
            <a:spLocks noGrp="1"/>
          </p:cNvSpPr>
          <p:nvPr>
            <p:ph type="title"/>
          </p:nvPr>
        </p:nvSpPr>
        <p:spPr/>
        <p:txBody>
          <a:bodyPr/>
          <a:lstStyle/>
          <a:p>
            <a:r>
              <a:rPr lang="en-IN" dirty="0"/>
              <a:t>Weak References</a:t>
            </a:r>
            <a:br>
              <a:rPr lang="en-IN" dirty="0"/>
            </a:br>
            <a:endParaRPr lang="en-IN" dirty="0"/>
          </a:p>
        </p:txBody>
      </p:sp>
    </p:spTree>
    <p:extLst>
      <p:ext uri="{BB962C8B-B14F-4D97-AF65-F5344CB8AC3E}">
        <p14:creationId xmlns:p14="http://schemas.microsoft.com/office/powerpoint/2010/main" val="30939911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Short</a:t>
            </a:r>
          </a:p>
          <a:p>
            <a:r>
              <a:rPr lang="en-US" dirty="0" smtClean="0"/>
              <a:t>The </a:t>
            </a:r>
            <a:r>
              <a:rPr lang="en-US" dirty="0"/>
              <a:t>target of a short weak reference becomes null when the object is reclaimed by garbage collection. </a:t>
            </a:r>
            <a:endParaRPr lang="en-US" dirty="0" smtClean="0"/>
          </a:p>
          <a:p>
            <a:r>
              <a:rPr lang="en-US" dirty="0" smtClean="0"/>
              <a:t>The </a:t>
            </a:r>
            <a:r>
              <a:rPr lang="en-US" dirty="0"/>
              <a:t>weak reference is itself a managed object, and is subject to garbage collection just like any other managed object. </a:t>
            </a:r>
            <a:endParaRPr lang="en-US" dirty="0" smtClean="0"/>
          </a:p>
          <a:p>
            <a:r>
              <a:rPr lang="en-US" dirty="0" smtClean="0"/>
              <a:t>A </a:t>
            </a:r>
            <a:r>
              <a:rPr lang="en-US" dirty="0"/>
              <a:t>short weak reference is the default constructor for </a:t>
            </a:r>
            <a:r>
              <a:rPr lang="en-US" dirty="0" err="1"/>
              <a:t>WeakReference</a:t>
            </a:r>
            <a:r>
              <a:rPr lang="en-US" dirty="0"/>
              <a:t>.</a:t>
            </a:r>
            <a:endParaRPr lang="en-IN" dirty="0"/>
          </a:p>
        </p:txBody>
      </p:sp>
      <p:sp>
        <p:nvSpPr>
          <p:cNvPr id="3" name="Title 2"/>
          <p:cNvSpPr>
            <a:spLocks noGrp="1"/>
          </p:cNvSpPr>
          <p:nvPr>
            <p:ph type="title"/>
          </p:nvPr>
        </p:nvSpPr>
        <p:spPr/>
        <p:txBody>
          <a:bodyPr/>
          <a:lstStyle/>
          <a:p>
            <a:r>
              <a:rPr lang="en-US" dirty="0"/>
              <a:t>Short and Long Weak References</a:t>
            </a:r>
            <a:br>
              <a:rPr lang="en-US" dirty="0"/>
            </a:br>
            <a:endParaRPr lang="en-IN" dirty="0"/>
          </a:p>
        </p:txBody>
      </p:sp>
    </p:spTree>
    <p:extLst>
      <p:ext uri="{BB962C8B-B14F-4D97-AF65-F5344CB8AC3E}">
        <p14:creationId xmlns:p14="http://schemas.microsoft.com/office/powerpoint/2010/main" val="23195661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Long</a:t>
            </a:r>
          </a:p>
          <a:p>
            <a:r>
              <a:rPr lang="en-US" dirty="0" smtClean="0"/>
              <a:t>A </a:t>
            </a:r>
            <a:r>
              <a:rPr lang="en-US" dirty="0"/>
              <a:t>long weak reference is retained after the object's Finalize method has been called. </a:t>
            </a:r>
            <a:endParaRPr lang="en-US" dirty="0" smtClean="0"/>
          </a:p>
          <a:p>
            <a:r>
              <a:rPr lang="en-US" dirty="0" smtClean="0"/>
              <a:t>This </a:t>
            </a:r>
            <a:r>
              <a:rPr lang="en-US" dirty="0"/>
              <a:t>allows the object to be recreated, but the state of the object remains unpredictable. </a:t>
            </a:r>
            <a:endParaRPr lang="en-US" dirty="0" smtClean="0"/>
          </a:p>
          <a:p>
            <a:r>
              <a:rPr lang="en-US" dirty="0" smtClean="0"/>
              <a:t>To </a:t>
            </a:r>
            <a:r>
              <a:rPr lang="en-US" dirty="0"/>
              <a:t>use a long reference, specify true in the </a:t>
            </a:r>
            <a:r>
              <a:rPr lang="en-US" dirty="0" err="1"/>
              <a:t>WeakReference</a:t>
            </a:r>
            <a:r>
              <a:rPr lang="en-US" dirty="0"/>
              <a:t> constructor.</a:t>
            </a:r>
          </a:p>
          <a:p>
            <a:r>
              <a:rPr lang="en-US" dirty="0" smtClean="0"/>
              <a:t>If </a:t>
            </a:r>
            <a:r>
              <a:rPr lang="en-US" dirty="0"/>
              <a:t>the object's type does not have a Finalize method, the short weak reference functionality applies and the weak reference is valid only until the target is collected, which can occur anytime after the finalizer is run.</a:t>
            </a:r>
            <a:endParaRPr lang="en-IN" dirty="0"/>
          </a:p>
        </p:txBody>
      </p:sp>
      <p:sp>
        <p:nvSpPr>
          <p:cNvPr id="3" name="Title 2"/>
          <p:cNvSpPr>
            <a:spLocks noGrp="1"/>
          </p:cNvSpPr>
          <p:nvPr>
            <p:ph type="title"/>
          </p:nvPr>
        </p:nvSpPr>
        <p:spPr/>
        <p:txBody>
          <a:bodyPr/>
          <a:lstStyle/>
          <a:p>
            <a:r>
              <a:rPr lang="en-US" dirty="0"/>
              <a:t>Short and Long Weak References</a:t>
            </a:r>
            <a:br>
              <a:rPr lang="en-US" dirty="0"/>
            </a:br>
            <a:endParaRPr lang="en-IN" dirty="0"/>
          </a:p>
        </p:txBody>
      </p:sp>
    </p:spTree>
    <p:extLst>
      <p:ext uri="{BB962C8B-B14F-4D97-AF65-F5344CB8AC3E}">
        <p14:creationId xmlns:p14="http://schemas.microsoft.com/office/powerpoint/2010/main" val="13097250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Use long weak references only when necessary as the state of the object is unpredictable after finalization.</a:t>
            </a:r>
          </a:p>
          <a:p>
            <a:r>
              <a:rPr lang="en-US" dirty="0"/>
              <a:t>Avoid using weak references to small objects because the pointer itself may be as large or larger.</a:t>
            </a:r>
          </a:p>
          <a:p>
            <a:r>
              <a:rPr lang="en-US" dirty="0"/>
              <a:t>Avoid using weak references as an automatic solution to memory management problems</a:t>
            </a:r>
            <a:r>
              <a:rPr lang="en-US" dirty="0" smtClean="0"/>
              <a:t>.</a:t>
            </a:r>
          </a:p>
          <a:p>
            <a:r>
              <a:rPr lang="en-US" dirty="0" smtClean="0"/>
              <a:t>Instead</a:t>
            </a:r>
            <a:r>
              <a:rPr lang="en-US" dirty="0"/>
              <a:t>, develop an effective caching policy for handling your application's objects.</a:t>
            </a:r>
          </a:p>
          <a:p>
            <a:endParaRPr lang="en-IN" dirty="0"/>
          </a:p>
        </p:txBody>
      </p:sp>
      <p:sp>
        <p:nvSpPr>
          <p:cNvPr id="3" name="Title 2"/>
          <p:cNvSpPr>
            <a:spLocks noGrp="1"/>
          </p:cNvSpPr>
          <p:nvPr>
            <p:ph type="title"/>
          </p:nvPr>
        </p:nvSpPr>
        <p:spPr/>
        <p:txBody>
          <a:bodyPr/>
          <a:lstStyle/>
          <a:p>
            <a:r>
              <a:rPr lang="en-US" dirty="0"/>
              <a:t>Guidelines for Using Weak References</a:t>
            </a:r>
            <a:br>
              <a:rPr lang="en-US" dirty="0"/>
            </a:br>
            <a:endParaRPr lang="en-IN" dirty="0"/>
          </a:p>
        </p:txBody>
      </p:sp>
    </p:spTree>
    <p:extLst>
      <p:ext uri="{BB962C8B-B14F-4D97-AF65-F5344CB8AC3E}">
        <p14:creationId xmlns:p14="http://schemas.microsoft.com/office/powerpoint/2010/main" val="10760609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3048000"/>
            <a:ext cx="8228013" cy="670326"/>
          </a:xfrm>
        </p:spPr>
        <p:txBody>
          <a:bodyPr/>
          <a:lstStyle/>
          <a:p>
            <a:r>
              <a:rPr lang="en-IN" dirty="0" smtClean="0"/>
              <a:t>Memory Leaks</a:t>
            </a:r>
            <a:endParaRPr lang="en-IN" dirty="0"/>
          </a:p>
        </p:txBody>
      </p:sp>
    </p:spTree>
    <p:extLst>
      <p:ext uri="{BB962C8B-B14F-4D97-AF65-F5344CB8AC3E}">
        <p14:creationId xmlns:p14="http://schemas.microsoft.com/office/powerpoint/2010/main" val="40385865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fontScale="92500" lnSpcReduction="10000"/>
          </a:bodyPr>
          <a:lstStyle/>
          <a:p>
            <a:r>
              <a:rPr lang="en-US" dirty="0" smtClean="0"/>
              <a:t>An </a:t>
            </a:r>
            <a:r>
              <a:rPr lang="en-US" dirty="0"/>
              <a:t>application is made up of two things: the code itself, and the data that stores the state of the application during execution. </a:t>
            </a:r>
            <a:endParaRPr lang="en-US" dirty="0" smtClean="0"/>
          </a:p>
          <a:p>
            <a:r>
              <a:rPr lang="en-US" dirty="0"/>
              <a:t>When a .NET application runs, four sections of memory (heaps) are created to be used for storage. </a:t>
            </a:r>
            <a:endParaRPr lang="en-US" dirty="0" smtClean="0"/>
          </a:p>
          <a:p>
            <a:r>
              <a:rPr lang="en-US" dirty="0" smtClean="0"/>
              <a:t>the </a:t>
            </a:r>
            <a:r>
              <a:rPr lang="en-US" dirty="0"/>
              <a:t>Code Heap stores the actual native code instructions after they have been Just </a:t>
            </a:r>
            <a:r>
              <a:rPr lang="en-US" dirty="0" smtClean="0"/>
              <a:t>in Time </a:t>
            </a:r>
            <a:r>
              <a:rPr lang="en-US" dirty="0"/>
              <a:t>compiled (</a:t>
            </a:r>
            <a:r>
              <a:rPr lang="en-US" dirty="0" err="1"/>
              <a:t>JITed</a:t>
            </a:r>
            <a:r>
              <a:rPr lang="en-US" dirty="0"/>
              <a:t>)</a:t>
            </a:r>
          </a:p>
          <a:p>
            <a:r>
              <a:rPr lang="en-US" dirty="0" smtClean="0"/>
              <a:t>the </a:t>
            </a:r>
            <a:r>
              <a:rPr lang="en-US" dirty="0"/>
              <a:t>Small Object Heap (SOH) stores allocated objects that are less than 85 K in </a:t>
            </a:r>
            <a:r>
              <a:rPr lang="en-US" dirty="0" smtClean="0"/>
              <a:t>size.</a:t>
            </a:r>
          </a:p>
          <a:p>
            <a:r>
              <a:rPr lang="en-US" dirty="0" smtClean="0"/>
              <a:t>the </a:t>
            </a:r>
            <a:r>
              <a:rPr lang="en-US" dirty="0"/>
              <a:t>Large Object Heap (LOH) stores allocated objects greater than 85 K </a:t>
            </a:r>
            <a:endParaRPr lang="en-US" dirty="0" smtClean="0"/>
          </a:p>
          <a:p>
            <a:r>
              <a:rPr lang="en-US" dirty="0" smtClean="0"/>
              <a:t>finally</a:t>
            </a:r>
            <a:r>
              <a:rPr lang="en-US" dirty="0"/>
              <a:t>, there's the Process </a:t>
            </a:r>
            <a:r>
              <a:rPr lang="en-US" dirty="0" smtClean="0"/>
              <a:t>Heap.</a:t>
            </a:r>
            <a:endParaRPr lang="en-IN" dirty="0"/>
          </a:p>
        </p:txBody>
      </p:sp>
      <p:sp>
        <p:nvSpPr>
          <p:cNvPr id="3" name="Title 2"/>
          <p:cNvSpPr>
            <a:spLocks noGrp="1"/>
          </p:cNvSpPr>
          <p:nvPr>
            <p:ph type="title"/>
          </p:nvPr>
        </p:nvSpPr>
        <p:spPr/>
        <p:txBody>
          <a:bodyPr/>
          <a:lstStyle/>
          <a:p>
            <a:r>
              <a:rPr lang="en-IN" dirty="0"/>
              <a:t>Windows Memory Architecture</a:t>
            </a:r>
            <a:br>
              <a:rPr lang="en-IN" dirty="0"/>
            </a:br>
            <a:endParaRPr lang="en-IN" dirty="0"/>
          </a:p>
        </p:txBody>
      </p:sp>
    </p:spTree>
    <p:extLst>
      <p:ext uri="{BB962C8B-B14F-4D97-AF65-F5344CB8AC3E}">
        <p14:creationId xmlns:p14="http://schemas.microsoft.com/office/powerpoint/2010/main" val="34864867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lnSpcReduction="10000"/>
          </a:bodyPr>
          <a:lstStyle/>
          <a:p>
            <a:r>
              <a:rPr lang="en-US" dirty="0"/>
              <a:t>Everything on a heap has an address, and these addresses are used to track program execution and application state changes</a:t>
            </a:r>
            <a:r>
              <a:rPr lang="en-US" dirty="0" smtClean="0"/>
              <a:t>.</a:t>
            </a:r>
          </a:p>
          <a:p>
            <a:r>
              <a:rPr lang="en-US" dirty="0"/>
              <a:t>Applications are usually written to encapsulate code into methods and classes, so .NET has to keep track of chains of method calls as well as the data state held within each of those method calls</a:t>
            </a:r>
            <a:r>
              <a:rPr lang="en-US" dirty="0" smtClean="0"/>
              <a:t>.</a:t>
            </a:r>
          </a:p>
          <a:p>
            <a:r>
              <a:rPr lang="en-US" dirty="0" smtClean="0"/>
              <a:t>When </a:t>
            </a:r>
            <a:r>
              <a:rPr lang="en-US" dirty="0"/>
              <a:t>a method is called, it has its own cocooned environment where any data variables it creates exist only for the lifetime of the call</a:t>
            </a:r>
            <a:r>
              <a:rPr lang="en-US" dirty="0" smtClean="0"/>
              <a:t>.</a:t>
            </a:r>
          </a:p>
          <a:p>
            <a:r>
              <a:rPr lang="en-US" dirty="0" smtClean="0"/>
              <a:t>A </a:t>
            </a:r>
            <a:r>
              <a:rPr lang="en-US" dirty="0"/>
              <a:t>method can also get data from global/static objects, and from the parameters passed to it.</a:t>
            </a:r>
            <a:endParaRPr lang="en-IN" dirty="0"/>
          </a:p>
        </p:txBody>
      </p:sp>
      <p:sp>
        <p:nvSpPr>
          <p:cNvPr id="3" name="Title 2"/>
          <p:cNvSpPr>
            <a:spLocks noGrp="1"/>
          </p:cNvSpPr>
          <p:nvPr>
            <p:ph type="title"/>
          </p:nvPr>
        </p:nvSpPr>
        <p:spPr/>
        <p:txBody>
          <a:bodyPr/>
          <a:lstStyle/>
          <a:p>
            <a:r>
              <a:rPr lang="en-IN" dirty="0"/>
              <a:t>Windows Memory Architecture</a:t>
            </a:r>
            <a:br>
              <a:rPr lang="en-IN" dirty="0"/>
            </a:br>
            <a:endParaRPr lang="en-IN" dirty="0"/>
          </a:p>
        </p:txBody>
      </p:sp>
    </p:spTree>
    <p:extLst>
      <p:ext uri="{BB962C8B-B14F-4D97-AF65-F5344CB8AC3E}">
        <p14:creationId xmlns:p14="http://schemas.microsoft.com/office/powerpoint/2010/main" val="40562565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In addition, when one method calls another, the local state of the calling method (variables, parameters) has to be remembered while the method to be called executes. </a:t>
            </a:r>
            <a:endParaRPr lang="en-US" dirty="0" smtClean="0"/>
          </a:p>
          <a:p>
            <a:r>
              <a:rPr lang="en-US" dirty="0"/>
              <a:t>Once the called method finishes, the original state of the caller needs to be restored so that it can continue executing. </a:t>
            </a:r>
            <a:endParaRPr lang="en-US" dirty="0" smtClean="0"/>
          </a:p>
          <a:p>
            <a:r>
              <a:rPr lang="en-US" dirty="0" smtClean="0"/>
              <a:t>To </a:t>
            </a:r>
            <a:r>
              <a:rPr lang="en-US" dirty="0"/>
              <a:t>keep track of everything (and there is often quite a lot of "everything") .NET maintains a stack data structure, which it uses to track the state of an execution thread and all the method calls made. </a:t>
            </a:r>
            <a:endParaRPr lang="en-IN" dirty="0"/>
          </a:p>
        </p:txBody>
      </p:sp>
      <p:sp>
        <p:nvSpPr>
          <p:cNvPr id="3" name="Title 2"/>
          <p:cNvSpPr>
            <a:spLocks noGrp="1"/>
          </p:cNvSpPr>
          <p:nvPr>
            <p:ph type="title"/>
          </p:nvPr>
        </p:nvSpPr>
        <p:spPr/>
        <p:txBody>
          <a:bodyPr/>
          <a:lstStyle/>
          <a:p>
            <a:r>
              <a:rPr lang="en-IN" dirty="0"/>
              <a:t>Windows Memory Architecture</a:t>
            </a:r>
            <a:br>
              <a:rPr lang="en-IN" dirty="0"/>
            </a:br>
            <a:endParaRPr lang="en-IN" dirty="0"/>
          </a:p>
        </p:txBody>
      </p:sp>
    </p:spTree>
    <p:extLst>
      <p:ext uri="{BB962C8B-B14F-4D97-AF65-F5344CB8AC3E}">
        <p14:creationId xmlns:p14="http://schemas.microsoft.com/office/powerpoint/2010/main" val="8212021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342900" indent="-342900" fontAlgn="base">
              <a:buFont typeface="Arial" panose="020B0604020202020204" pitchFamily="34" charset="0"/>
              <a:buChar char="•"/>
            </a:pPr>
            <a:r>
              <a:rPr lang="en-US" sz="2200" b="0" dirty="0">
                <a:solidFill>
                  <a:schemeClr val="tx1"/>
                </a:solidFill>
              </a:rPr>
              <a:t>The heap memory is organized into 3 generations so that various objects with different lifetimes can be handled appropriately during garbage collection</a:t>
            </a:r>
            <a:r>
              <a:rPr lang="en-US" sz="2200" b="0" dirty="0" smtClean="0">
                <a:solidFill>
                  <a:schemeClr val="tx1"/>
                </a:solidFill>
              </a:rPr>
              <a:t>.</a:t>
            </a:r>
          </a:p>
          <a:p>
            <a:pPr marL="342900" indent="-342900" fontAlgn="base">
              <a:buFont typeface="Arial" panose="020B0604020202020204" pitchFamily="34" charset="0"/>
              <a:buChar char="•"/>
            </a:pPr>
            <a:r>
              <a:rPr lang="en-US" sz="2200" b="0" dirty="0" smtClean="0">
                <a:solidFill>
                  <a:schemeClr val="tx1"/>
                </a:solidFill>
              </a:rPr>
              <a:t> </a:t>
            </a:r>
            <a:r>
              <a:rPr lang="en-US" sz="2200" b="0" dirty="0">
                <a:solidFill>
                  <a:schemeClr val="tx1"/>
                </a:solidFill>
              </a:rPr>
              <a:t>The memory to each Generation will be given by the Common Language Runtime(CLR) depending on the project size. </a:t>
            </a:r>
            <a:endParaRPr lang="en-US" sz="2200" b="0" dirty="0" smtClean="0">
              <a:solidFill>
                <a:schemeClr val="tx1"/>
              </a:solidFill>
            </a:endParaRPr>
          </a:p>
          <a:p>
            <a:pPr marL="342900" indent="-342900" fontAlgn="base">
              <a:buFont typeface="Arial" panose="020B0604020202020204" pitchFamily="34" charset="0"/>
              <a:buChar char="•"/>
            </a:pPr>
            <a:r>
              <a:rPr lang="en-US" sz="2200" b="0" dirty="0" smtClean="0">
                <a:solidFill>
                  <a:schemeClr val="tx1"/>
                </a:solidFill>
              </a:rPr>
              <a:t>Internally</a:t>
            </a:r>
            <a:r>
              <a:rPr lang="en-US" sz="2200" b="0" dirty="0">
                <a:solidFill>
                  <a:schemeClr val="tx1"/>
                </a:solidFill>
              </a:rPr>
              <a:t>, Optimization Engine will call the Collection Means Method to select which objects will go into </a:t>
            </a:r>
            <a:r>
              <a:rPr lang="en-US" sz="2200" b="0" dirty="0" err="1">
                <a:solidFill>
                  <a:schemeClr val="tx1"/>
                </a:solidFill>
              </a:rPr>
              <a:t>Gneration</a:t>
            </a:r>
            <a:r>
              <a:rPr lang="en-US" sz="2200" b="0" dirty="0">
                <a:solidFill>
                  <a:schemeClr val="tx1"/>
                </a:solidFill>
              </a:rPr>
              <a:t> 1 or Generation 2.</a:t>
            </a:r>
          </a:p>
          <a:p>
            <a:r>
              <a:rPr lang="en-US" sz="2200" b="0" dirty="0">
                <a:solidFill>
                  <a:schemeClr val="tx1"/>
                </a:solidFill>
              </a:rPr>
              <a:t/>
            </a:r>
            <a:br>
              <a:rPr lang="en-US" sz="2200" b="0" dirty="0">
                <a:solidFill>
                  <a:schemeClr val="tx1"/>
                </a:solidFill>
              </a:rPr>
            </a:br>
            <a:endParaRPr lang="en-IN" sz="2200" b="0" dirty="0">
              <a:solidFill>
                <a:schemeClr val="tx1"/>
              </a:solidFill>
            </a:endParaRPr>
          </a:p>
        </p:txBody>
      </p:sp>
      <p:sp>
        <p:nvSpPr>
          <p:cNvPr id="3" name="Title 2"/>
          <p:cNvSpPr>
            <a:spLocks noGrp="1"/>
          </p:cNvSpPr>
          <p:nvPr>
            <p:ph type="title"/>
          </p:nvPr>
        </p:nvSpPr>
        <p:spPr/>
        <p:txBody>
          <a:bodyPr/>
          <a:lstStyle/>
          <a:p>
            <a:r>
              <a:rPr lang="en-US" dirty="0"/>
              <a:t>Heap Generations in Garbage Collection</a:t>
            </a:r>
            <a:br>
              <a:rPr lang="en-US" dirty="0"/>
            </a:br>
            <a:endParaRPr lang="en-IN" dirty="0"/>
          </a:p>
        </p:txBody>
      </p:sp>
    </p:spTree>
    <p:extLst>
      <p:ext uri="{BB962C8B-B14F-4D97-AF65-F5344CB8AC3E}">
        <p14:creationId xmlns:p14="http://schemas.microsoft.com/office/powerpoint/2010/main" val="26190142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fontScale="85000" lnSpcReduction="20000"/>
          </a:bodyPr>
          <a:lstStyle/>
          <a:p>
            <a:r>
              <a:rPr lang="en-US" dirty="0"/>
              <a:t>S</a:t>
            </a:r>
            <a:r>
              <a:rPr lang="en-US" dirty="0" smtClean="0"/>
              <a:t>tack </a:t>
            </a:r>
            <a:r>
              <a:rPr lang="en-US" dirty="0"/>
              <a:t>is used to keep track of a method's data from every other method call</a:t>
            </a:r>
            <a:r>
              <a:rPr lang="en-US" dirty="0" smtClean="0"/>
              <a:t>.</a:t>
            </a:r>
          </a:p>
          <a:p>
            <a:r>
              <a:rPr lang="en-US" dirty="0" smtClean="0"/>
              <a:t>When a </a:t>
            </a:r>
            <a:r>
              <a:rPr lang="en-US" dirty="0"/>
              <a:t>method is called, .NET creates a container (a stack frame) that contains all of the </a:t>
            </a:r>
            <a:r>
              <a:rPr lang="en-US" dirty="0" smtClean="0"/>
              <a:t>data necessary </a:t>
            </a:r>
            <a:r>
              <a:rPr lang="en-US" dirty="0"/>
              <a:t>to complete the call, including parameters, locally declared variables </a:t>
            </a:r>
            <a:r>
              <a:rPr lang="en-US" dirty="0" smtClean="0"/>
              <a:t>and the </a:t>
            </a:r>
            <a:r>
              <a:rPr lang="en-US" dirty="0"/>
              <a:t>address of the line of code to execute after the method finishes. </a:t>
            </a:r>
            <a:endParaRPr lang="en-US" dirty="0" smtClean="0"/>
          </a:p>
          <a:p>
            <a:r>
              <a:rPr lang="en-US" dirty="0" smtClean="0"/>
              <a:t>For </a:t>
            </a:r>
            <a:r>
              <a:rPr lang="en-US" dirty="0"/>
              <a:t>every </a:t>
            </a:r>
            <a:r>
              <a:rPr lang="en-US" dirty="0" smtClean="0"/>
              <a:t>method call </a:t>
            </a:r>
            <a:r>
              <a:rPr lang="en-US" dirty="0"/>
              <a:t>made in a call tree (i.e. one method that calls another, which calls another, and </a:t>
            </a:r>
            <a:r>
              <a:rPr lang="en-US" dirty="0" smtClean="0"/>
              <a:t>so on</a:t>
            </a:r>
            <a:r>
              <a:rPr lang="en-US" dirty="0"/>
              <a:t>) stack containers are stacked on top of each other. </a:t>
            </a:r>
            <a:endParaRPr lang="en-US" dirty="0" smtClean="0"/>
          </a:p>
          <a:p>
            <a:r>
              <a:rPr lang="en-US" dirty="0" smtClean="0"/>
              <a:t>When </a:t>
            </a:r>
            <a:r>
              <a:rPr lang="en-US" dirty="0"/>
              <a:t>a method completes, </a:t>
            </a:r>
            <a:r>
              <a:rPr lang="en-US" dirty="0" smtClean="0"/>
              <a:t>its container </a:t>
            </a:r>
            <a:r>
              <a:rPr lang="en-US" dirty="0"/>
              <a:t>is removed from the top of the stack and the execution returns to the next </a:t>
            </a:r>
            <a:r>
              <a:rPr lang="en-US" dirty="0" smtClean="0"/>
              <a:t>line of </a:t>
            </a:r>
            <a:r>
              <a:rPr lang="en-US" dirty="0"/>
              <a:t>code within the calling method (with its own stack frame). </a:t>
            </a:r>
            <a:endParaRPr lang="en-US" dirty="0" smtClean="0"/>
          </a:p>
          <a:p>
            <a:r>
              <a:rPr lang="en-US" dirty="0" smtClean="0"/>
              <a:t>The </a:t>
            </a:r>
            <a:r>
              <a:rPr lang="en-US" dirty="0"/>
              <a:t>frame at the top of </a:t>
            </a:r>
            <a:r>
              <a:rPr lang="en-US" dirty="0" smtClean="0"/>
              <a:t>the stack </a:t>
            </a:r>
            <a:r>
              <a:rPr lang="en-US" dirty="0"/>
              <a:t>is always the one used by the current executing method.</a:t>
            </a:r>
            <a:endParaRPr lang="en-IN" dirty="0"/>
          </a:p>
        </p:txBody>
      </p:sp>
      <p:sp>
        <p:nvSpPr>
          <p:cNvPr id="3" name="Title 2"/>
          <p:cNvSpPr>
            <a:spLocks noGrp="1"/>
          </p:cNvSpPr>
          <p:nvPr>
            <p:ph type="title"/>
          </p:nvPr>
        </p:nvSpPr>
        <p:spPr/>
        <p:txBody>
          <a:bodyPr/>
          <a:lstStyle/>
          <a:p>
            <a:r>
              <a:rPr lang="en-IN" dirty="0"/>
              <a:t>Windows Memory </a:t>
            </a:r>
            <a:r>
              <a:rPr lang="en-IN" dirty="0" smtClean="0"/>
              <a:t>Architecture - Stack </a:t>
            </a:r>
            <a:r>
              <a:rPr lang="en-IN" dirty="0"/>
              <a:t/>
            </a:r>
            <a:br>
              <a:rPr lang="en-IN" dirty="0"/>
            </a:br>
            <a:endParaRPr lang="en-IN" dirty="0"/>
          </a:p>
        </p:txBody>
      </p:sp>
    </p:spTree>
    <p:extLst>
      <p:ext uri="{BB962C8B-B14F-4D97-AF65-F5344CB8AC3E}">
        <p14:creationId xmlns:p14="http://schemas.microsoft.com/office/powerpoint/2010/main" val="2249592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fontScale="85000" lnSpcReduction="20000"/>
          </a:bodyPr>
          <a:lstStyle/>
          <a:p>
            <a:r>
              <a:rPr lang="en-US" dirty="0"/>
              <a:t>S</a:t>
            </a:r>
            <a:r>
              <a:rPr lang="en-US" dirty="0" smtClean="0"/>
              <a:t>tack </a:t>
            </a:r>
            <a:r>
              <a:rPr lang="en-US" dirty="0"/>
              <a:t>is used to keep track of a method's data from every other method call</a:t>
            </a:r>
            <a:r>
              <a:rPr lang="en-US" dirty="0" smtClean="0"/>
              <a:t>.</a:t>
            </a:r>
          </a:p>
          <a:p>
            <a:r>
              <a:rPr lang="en-US" dirty="0" smtClean="0"/>
              <a:t>When a </a:t>
            </a:r>
            <a:r>
              <a:rPr lang="en-US" dirty="0"/>
              <a:t>method is called, .NET creates a container (a stack frame) that contains all of the </a:t>
            </a:r>
            <a:r>
              <a:rPr lang="en-US" dirty="0" smtClean="0"/>
              <a:t>data necessary </a:t>
            </a:r>
            <a:r>
              <a:rPr lang="en-US" dirty="0"/>
              <a:t>to complete the call, including parameters, locally declared variables </a:t>
            </a:r>
            <a:r>
              <a:rPr lang="en-US" dirty="0" smtClean="0"/>
              <a:t>and the </a:t>
            </a:r>
            <a:r>
              <a:rPr lang="en-US" dirty="0"/>
              <a:t>address of the line of code to execute after the method finishes. </a:t>
            </a:r>
            <a:endParaRPr lang="en-US" dirty="0" smtClean="0"/>
          </a:p>
          <a:p>
            <a:r>
              <a:rPr lang="en-US" dirty="0" smtClean="0"/>
              <a:t>For </a:t>
            </a:r>
            <a:r>
              <a:rPr lang="en-US" dirty="0"/>
              <a:t>every </a:t>
            </a:r>
            <a:r>
              <a:rPr lang="en-US" dirty="0" smtClean="0"/>
              <a:t>method call </a:t>
            </a:r>
            <a:r>
              <a:rPr lang="en-US" dirty="0"/>
              <a:t>made in a call tree (i.e. one method that calls another, which calls another, and </a:t>
            </a:r>
            <a:r>
              <a:rPr lang="en-US" dirty="0" smtClean="0"/>
              <a:t>so on</a:t>
            </a:r>
            <a:r>
              <a:rPr lang="en-US" dirty="0"/>
              <a:t>) stack containers are stacked on top of each other. </a:t>
            </a:r>
            <a:endParaRPr lang="en-US" dirty="0" smtClean="0"/>
          </a:p>
          <a:p>
            <a:r>
              <a:rPr lang="en-US" dirty="0" smtClean="0"/>
              <a:t>When </a:t>
            </a:r>
            <a:r>
              <a:rPr lang="en-US" dirty="0"/>
              <a:t>a method completes, </a:t>
            </a:r>
            <a:r>
              <a:rPr lang="en-US" dirty="0" smtClean="0"/>
              <a:t>its container </a:t>
            </a:r>
            <a:r>
              <a:rPr lang="en-US" dirty="0"/>
              <a:t>is removed from the top of the stack and the execution returns to the next </a:t>
            </a:r>
            <a:r>
              <a:rPr lang="en-US" dirty="0" smtClean="0"/>
              <a:t>line of </a:t>
            </a:r>
            <a:r>
              <a:rPr lang="en-US" dirty="0"/>
              <a:t>code within the calling method (with its own stack frame). </a:t>
            </a:r>
            <a:endParaRPr lang="en-US" dirty="0" smtClean="0"/>
          </a:p>
          <a:p>
            <a:r>
              <a:rPr lang="en-US" dirty="0" smtClean="0"/>
              <a:t>The </a:t>
            </a:r>
            <a:r>
              <a:rPr lang="en-US" dirty="0"/>
              <a:t>frame at the top of </a:t>
            </a:r>
            <a:r>
              <a:rPr lang="en-US" dirty="0" smtClean="0"/>
              <a:t>the stack </a:t>
            </a:r>
            <a:r>
              <a:rPr lang="en-US" dirty="0"/>
              <a:t>is always the one used by the current executing method.</a:t>
            </a:r>
            <a:endParaRPr lang="en-IN" dirty="0"/>
          </a:p>
        </p:txBody>
      </p:sp>
      <p:sp>
        <p:nvSpPr>
          <p:cNvPr id="3" name="Title 2"/>
          <p:cNvSpPr>
            <a:spLocks noGrp="1"/>
          </p:cNvSpPr>
          <p:nvPr>
            <p:ph type="title"/>
          </p:nvPr>
        </p:nvSpPr>
        <p:spPr/>
        <p:txBody>
          <a:bodyPr/>
          <a:lstStyle/>
          <a:p>
            <a:r>
              <a:rPr lang="en-IN" dirty="0"/>
              <a:t>Windows Memory </a:t>
            </a:r>
            <a:r>
              <a:rPr lang="en-IN" dirty="0" smtClean="0"/>
              <a:t>Architecture - Stack </a:t>
            </a:r>
            <a:r>
              <a:rPr lang="en-IN" dirty="0"/>
              <a:t/>
            </a:r>
            <a:br>
              <a:rPr lang="en-IN" dirty="0"/>
            </a:br>
            <a:endParaRPr lang="en-IN" dirty="0"/>
          </a:p>
        </p:txBody>
      </p:sp>
    </p:spTree>
    <p:extLst>
      <p:ext uri="{BB962C8B-B14F-4D97-AF65-F5344CB8AC3E}">
        <p14:creationId xmlns:p14="http://schemas.microsoft.com/office/powerpoint/2010/main" val="25097509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Windows Memory </a:t>
            </a:r>
            <a:r>
              <a:rPr lang="en-IN" dirty="0" smtClean="0"/>
              <a:t>Architecture - Stack </a:t>
            </a:r>
            <a:r>
              <a:rPr lang="en-IN" dirty="0"/>
              <a:t/>
            </a:r>
            <a:br>
              <a:rPr lang="en-IN" dirty="0"/>
            </a:br>
            <a:endParaRPr lang="en-IN" dirty="0"/>
          </a:p>
        </p:txBody>
      </p:sp>
      <p:pic>
        <p:nvPicPr>
          <p:cNvPr id="6" name="Picture 5"/>
          <p:cNvPicPr>
            <a:picLocks noChangeAspect="1"/>
          </p:cNvPicPr>
          <p:nvPr/>
        </p:nvPicPr>
        <p:blipFill>
          <a:blip r:embed="rId2"/>
          <a:stretch>
            <a:fillRect/>
          </a:stretch>
        </p:blipFill>
        <p:spPr>
          <a:xfrm>
            <a:off x="1219200" y="1676400"/>
            <a:ext cx="7058068" cy="4218567"/>
          </a:xfrm>
          <a:prstGeom prst="rect">
            <a:avLst/>
          </a:prstGeom>
        </p:spPr>
      </p:pic>
    </p:spTree>
    <p:extLst>
      <p:ext uri="{BB962C8B-B14F-4D97-AF65-F5344CB8AC3E}">
        <p14:creationId xmlns:p14="http://schemas.microsoft.com/office/powerpoint/2010/main" val="9549462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lstStyle/>
          <a:p>
            <a:r>
              <a:rPr lang="en-US" dirty="0" smtClean="0"/>
              <a:t>The </a:t>
            </a:r>
            <a:r>
              <a:rPr lang="en-US" dirty="0"/>
              <a:t>stack can store variables </a:t>
            </a:r>
            <a:r>
              <a:rPr lang="en-US" dirty="0" smtClean="0"/>
              <a:t>that are </a:t>
            </a:r>
            <a:r>
              <a:rPr lang="en-US" dirty="0"/>
              <a:t>the primitive data types defined by .</a:t>
            </a:r>
            <a:r>
              <a:rPr lang="en-US" dirty="0" smtClean="0"/>
              <a:t>NET.</a:t>
            </a:r>
          </a:p>
          <a:p>
            <a:r>
              <a:rPr lang="en-US" dirty="0"/>
              <a:t>These include the following types </a:t>
            </a:r>
            <a:endParaRPr lang="en-US" dirty="0" smtClean="0"/>
          </a:p>
          <a:p>
            <a:endParaRPr lang="en-IN" dirty="0"/>
          </a:p>
        </p:txBody>
      </p:sp>
      <p:sp>
        <p:nvSpPr>
          <p:cNvPr id="3" name="Title 2"/>
          <p:cNvSpPr>
            <a:spLocks noGrp="1"/>
          </p:cNvSpPr>
          <p:nvPr>
            <p:ph type="title"/>
          </p:nvPr>
        </p:nvSpPr>
        <p:spPr/>
        <p:txBody>
          <a:bodyPr/>
          <a:lstStyle/>
          <a:p>
            <a:r>
              <a:rPr lang="en-IN" dirty="0" smtClean="0"/>
              <a:t>Stack</a:t>
            </a:r>
            <a:endParaRPr lang="en-IN" dirty="0"/>
          </a:p>
        </p:txBody>
      </p:sp>
      <p:pic>
        <p:nvPicPr>
          <p:cNvPr id="4" name="Picture 3"/>
          <p:cNvPicPr>
            <a:picLocks noChangeAspect="1"/>
          </p:cNvPicPr>
          <p:nvPr/>
        </p:nvPicPr>
        <p:blipFill>
          <a:blip r:embed="rId2"/>
          <a:stretch>
            <a:fillRect/>
          </a:stretch>
        </p:blipFill>
        <p:spPr>
          <a:xfrm>
            <a:off x="838200" y="3023558"/>
            <a:ext cx="6192001" cy="2961734"/>
          </a:xfrm>
          <a:prstGeom prst="rect">
            <a:avLst/>
          </a:prstGeom>
        </p:spPr>
      </p:pic>
    </p:spTree>
    <p:extLst>
      <p:ext uri="{BB962C8B-B14F-4D97-AF65-F5344CB8AC3E}">
        <p14:creationId xmlns:p14="http://schemas.microsoft.com/office/powerpoint/2010/main" val="97018759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Instances </a:t>
            </a:r>
            <a:r>
              <a:rPr lang="en-US" dirty="0"/>
              <a:t>of everything you have defined, including:</a:t>
            </a:r>
          </a:p>
          <a:p>
            <a:pPr marL="0" indent="0">
              <a:buNone/>
            </a:pPr>
            <a:r>
              <a:rPr lang="en-US" dirty="0"/>
              <a:t>• classes</a:t>
            </a:r>
          </a:p>
          <a:p>
            <a:pPr marL="0" indent="0">
              <a:buNone/>
            </a:pPr>
            <a:r>
              <a:rPr lang="en-US" dirty="0"/>
              <a:t>• interfaces</a:t>
            </a:r>
          </a:p>
          <a:p>
            <a:pPr marL="0" indent="0">
              <a:buNone/>
            </a:pPr>
            <a:r>
              <a:rPr lang="en-US" dirty="0"/>
              <a:t>• delegates</a:t>
            </a:r>
          </a:p>
          <a:p>
            <a:pPr marL="0" indent="0">
              <a:buNone/>
            </a:pPr>
            <a:r>
              <a:rPr lang="en-US" dirty="0"/>
              <a:t>• strings</a:t>
            </a:r>
          </a:p>
          <a:p>
            <a:pPr marL="0" indent="0">
              <a:buNone/>
            </a:pPr>
            <a:r>
              <a:rPr lang="en-US" dirty="0"/>
              <a:t>• instances of "</a:t>
            </a:r>
            <a:r>
              <a:rPr lang="en-US" dirty="0" smtClean="0"/>
              <a:t>object“</a:t>
            </a:r>
          </a:p>
          <a:p>
            <a:pPr marL="0" indent="0">
              <a:buNone/>
            </a:pPr>
            <a:r>
              <a:rPr lang="en-US" dirty="0"/>
              <a:t>... are all referred to as "reference types," and are stored on the heap (the SOH or LOH,</a:t>
            </a:r>
          </a:p>
          <a:p>
            <a:pPr marL="0" indent="0">
              <a:buNone/>
            </a:pPr>
            <a:r>
              <a:rPr lang="en-US" dirty="0"/>
              <a:t>depending on their size).</a:t>
            </a:r>
            <a:endParaRPr lang="en-IN" dirty="0"/>
          </a:p>
        </p:txBody>
      </p:sp>
      <p:sp>
        <p:nvSpPr>
          <p:cNvPr id="3" name="Title 2"/>
          <p:cNvSpPr>
            <a:spLocks noGrp="1"/>
          </p:cNvSpPr>
          <p:nvPr>
            <p:ph type="title"/>
          </p:nvPr>
        </p:nvSpPr>
        <p:spPr/>
        <p:txBody>
          <a:bodyPr/>
          <a:lstStyle/>
          <a:p>
            <a:r>
              <a:rPr lang="en-IN" dirty="0" smtClean="0"/>
              <a:t>Heap</a:t>
            </a:r>
            <a:endParaRPr lang="en-IN" dirty="0"/>
          </a:p>
        </p:txBody>
      </p:sp>
    </p:spTree>
    <p:extLst>
      <p:ext uri="{BB962C8B-B14F-4D97-AF65-F5344CB8AC3E}">
        <p14:creationId xmlns:p14="http://schemas.microsoft.com/office/powerpoint/2010/main" val="32933354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124075"/>
          </a:xfrm>
        </p:spPr>
        <p:txBody>
          <a:bodyPr>
            <a:normAutofit lnSpcReduction="10000"/>
          </a:bodyPr>
          <a:lstStyle/>
          <a:p>
            <a:r>
              <a:rPr lang="en-US" dirty="0"/>
              <a:t>When an instance of a reference type is created (usually involving the new keyword), </a:t>
            </a:r>
            <a:r>
              <a:rPr lang="en-US" dirty="0" smtClean="0"/>
              <a:t>only an </a:t>
            </a:r>
            <a:r>
              <a:rPr lang="en-US" dirty="0"/>
              <a:t>object reference is stored on stack. </a:t>
            </a:r>
            <a:endParaRPr lang="en-US" dirty="0" smtClean="0"/>
          </a:p>
          <a:p>
            <a:r>
              <a:rPr lang="en-US" dirty="0" smtClean="0"/>
              <a:t>The </a:t>
            </a:r>
            <a:r>
              <a:rPr lang="en-US" dirty="0"/>
              <a:t>actual instance itself is created on the heap</a:t>
            </a:r>
            <a:r>
              <a:rPr lang="en-US" dirty="0" smtClean="0"/>
              <a:t>, and </a:t>
            </a:r>
            <a:r>
              <a:rPr lang="en-US" dirty="0"/>
              <a:t>its address held on the stack</a:t>
            </a:r>
            <a:r>
              <a:rPr lang="en-US" dirty="0" smtClean="0"/>
              <a:t>.</a:t>
            </a:r>
          </a:p>
          <a:p>
            <a:endParaRPr lang="en-IN" dirty="0"/>
          </a:p>
        </p:txBody>
      </p:sp>
      <p:sp>
        <p:nvSpPr>
          <p:cNvPr id="3" name="Title 2"/>
          <p:cNvSpPr>
            <a:spLocks noGrp="1"/>
          </p:cNvSpPr>
          <p:nvPr>
            <p:ph type="title"/>
          </p:nvPr>
        </p:nvSpPr>
        <p:spPr/>
        <p:txBody>
          <a:bodyPr/>
          <a:lstStyle/>
          <a:p>
            <a:r>
              <a:rPr lang="en-IN" dirty="0" smtClean="0"/>
              <a:t>Heap</a:t>
            </a:r>
            <a:endParaRPr lang="en-IN" dirty="0"/>
          </a:p>
        </p:txBody>
      </p:sp>
      <p:pic>
        <p:nvPicPr>
          <p:cNvPr id="4" name="Picture 3"/>
          <p:cNvPicPr>
            <a:picLocks noChangeAspect="1"/>
          </p:cNvPicPr>
          <p:nvPr/>
        </p:nvPicPr>
        <p:blipFill>
          <a:blip r:embed="rId2"/>
          <a:stretch>
            <a:fillRect/>
          </a:stretch>
        </p:blipFill>
        <p:spPr>
          <a:xfrm>
            <a:off x="1176363" y="3505200"/>
            <a:ext cx="6774604" cy="2967487"/>
          </a:xfrm>
          <a:prstGeom prst="rect">
            <a:avLst/>
          </a:prstGeom>
        </p:spPr>
      </p:pic>
    </p:spTree>
    <p:extLst>
      <p:ext uri="{BB962C8B-B14F-4D97-AF65-F5344CB8AC3E}">
        <p14:creationId xmlns:p14="http://schemas.microsoft.com/office/powerpoint/2010/main" val="35487605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When you pass a value type as a parameter, all you actually pass to the calling method is </a:t>
            </a:r>
            <a:r>
              <a:rPr lang="en-US" dirty="0" smtClean="0"/>
              <a:t>a copy </a:t>
            </a:r>
            <a:r>
              <a:rPr lang="en-US" dirty="0"/>
              <a:t>of the variable. </a:t>
            </a:r>
            <a:endParaRPr lang="en-US" dirty="0" smtClean="0"/>
          </a:p>
          <a:p>
            <a:r>
              <a:rPr lang="en-US" dirty="0" smtClean="0"/>
              <a:t>Any </a:t>
            </a:r>
            <a:r>
              <a:rPr lang="en-US" dirty="0"/>
              <a:t>changes that are made to the passed variable within the </a:t>
            </a:r>
            <a:r>
              <a:rPr lang="en-US" dirty="0" smtClean="0"/>
              <a:t>method call </a:t>
            </a:r>
            <a:r>
              <a:rPr lang="en-US" dirty="0"/>
              <a:t>are isolated to the method</a:t>
            </a:r>
            <a:r>
              <a:rPr lang="en-US" dirty="0" smtClean="0"/>
              <a:t>.</a:t>
            </a:r>
          </a:p>
          <a:p>
            <a:r>
              <a:rPr lang="en-US" dirty="0"/>
              <a:t>Having copies of value types on the stack isn't usually a problem, unless the value type is large, as can be the case with </a:t>
            </a:r>
            <a:r>
              <a:rPr lang="en-US" dirty="0" err="1"/>
              <a:t>structs</a:t>
            </a:r>
            <a:r>
              <a:rPr lang="en-US" dirty="0"/>
              <a:t>. </a:t>
            </a:r>
            <a:endParaRPr lang="en-US" dirty="0" smtClean="0"/>
          </a:p>
          <a:p>
            <a:r>
              <a:rPr lang="en-US" dirty="0"/>
              <a:t>While </a:t>
            </a:r>
            <a:r>
              <a:rPr lang="en-US" dirty="0" err="1"/>
              <a:t>structs</a:t>
            </a:r>
            <a:r>
              <a:rPr lang="en-US" dirty="0"/>
              <a:t> are value types and, as such, are also allocated onto the stack, they are also, by their nature, programmer-definable structures</a:t>
            </a:r>
            <a:r>
              <a:rPr lang="en-US" dirty="0" smtClean="0"/>
              <a:t>, and </a:t>
            </a:r>
            <a:r>
              <a:rPr lang="en-US" dirty="0"/>
              <a:t>so they can get pretty large.</a:t>
            </a:r>
            <a:endParaRPr lang="en-IN" dirty="0"/>
          </a:p>
        </p:txBody>
      </p:sp>
      <p:sp>
        <p:nvSpPr>
          <p:cNvPr id="3" name="Title 2"/>
          <p:cNvSpPr>
            <a:spLocks noGrp="1"/>
          </p:cNvSpPr>
          <p:nvPr>
            <p:ph type="title"/>
          </p:nvPr>
        </p:nvSpPr>
        <p:spPr/>
        <p:txBody>
          <a:bodyPr/>
          <a:lstStyle/>
          <a:p>
            <a:r>
              <a:rPr lang="en-IN" b="0" dirty="0"/>
              <a:t>Passing parameters </a:t>
            </a:r>
            <a:endParaRPr lang="en-IN" dirty="0"/>
          </a:p>
        </p:txBody>
      </p:sp>
    </p:spTree>
    <p:extLst>
      <p:ext uri="{BB962C8B-B14F-4D97-AF65-F5344CB8AC3E}">
        <p14:creationId xmlns:p14="http://schemas.microsoft.com/office/powerpoint/2010/main" val="24799344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714875"/>
          </a:xfrm>
        </p:spPr>
        <p:txBody>
          <a:bodyPr>
            <a:normAutofit/>
          </a:bodyPr>
          <a:lstStyle/>
          <a:p>
            <a:r>
              <a:rPr lang="en-US" dirty="0"/>
              <a:t>When this is the case, and particularly if they are passed as parameters between method calls, it can be a problem for your application. </a:t>
            </a:r>
            <a:endParaRPr lang="en-US" dirty="0" smtClean="0"/>
          </a:p>
          <a:p>
            <a:r>
              <a:rPr lang="en-US" dirty="0" smtClean="0"/>
              <a:t>Having </a:t>
            </a:r>
            <a:r>
              <a:rPr lang="en-US" dirty="0"/>
              <a:t>multiple copies of the same </a:t>
            </a:r>
            <a:r>
              <a:rPr lang="en-US" dirty="0" err="1"/>
              <a:t>struct</a:t>
            </a:r>
            <a:r>
              <a:rPr lang="en-US" dirty="0"/>
              <a:t> created on the stack creates extra work in copying the </a:t>
            </a:r>
            <a:r>
              <a:rPr lang="en-US" dirty="0" err="1"/>
              <a:t>struct</a:t>
            </a:r>
            <a:r>
              <a:rPr lang="en-US" dirty="0"/>
              <a:t> each time. </a:t>
            </a:r>
            <a:endParaRPr lang="en-US" dirty="0" smtClean="0"/>
          </a:p>
          <a:p>
            <a:r>
              <a:rPr lang="en-US" dirty="0" smtClean="0"/>
              <a:t>This </a:t>
            </a:r>
            <a:r>
              <a:rPr lang="en-US" dirty="0"/>
              <a:t>might not seem like a big deal but, when magnified within a high iteration loop, it can cause a performance issue. </a:t>
            </a:r>
            <a:endParaRPr lang="en-IN" dirty="0"/>
          </a:p>
        </p:txBody>
      </p:sp>
      <p:sp>
        <p:nvSpPr>
          <p:cNvPr id="3" name="Title 2"/>
          <p:cNvSpPr>
            <a:spLocks noGrp="1"/>
          </p:cNvSpPr>
          <p:nvPr>
            <p:ph type="title"/>
          </p:nvPr>
        </p:nvSpPr>
        <p:spPr/>
        <p:txBody>
          <a:bodyPr/>
          <a:lstStyle/>
          <a:p>
            <a:r>
              <a:rPr lang="en-IN" b="0" dirty="0"/>
              <a:t>Passing parameters </a:t>
            </a:r>
            <a:endParaRPr lang="en-IN" dirty="0"/>
          </a:p>
        </p:txBody>
      </p:sp>
    </p:spTree>
    <p:extLst>
      <p:ext uri="{BB962C8B-B14F-4D97-AF65-F5344CB8AC3E}">
        <p14:creationId xmlns:p14="http://schemas.microsoft.com/office/powerpoint/2010/main" val="141926918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714875"/>
          </a:xfrm>
        </p:spPr>
        <p:txBody>
          <a:bodyPr>
            <a:normAutofit/>
          </a:bodyPr>
          <a:lstStyle/>
          <a:p>
            <a:r>
              <a:rPr lang="en-US" dirty="0"/>
              <a:t>One way around this problem is to pass specific value types by reference. </a:t>
            </a:r>
            <a:endParaRPr lang="en-US" dirty="0" smtClean="0"/>
          </a:p>
          <a:p>
            <a:r>
              <a:rPr lang="en-US" dirty="0" smtClean="0"/>
              <a:t>This </a:t>
            </a:r>
            <a:r>
              <a:rPr lang="en-US" dirty="0"/>
              <a:t>is something you would do anyway if you wanted to allow direct changes to the value of a passed variable inside a method call. </a:t>
            </a:r>
            <a:r>
              <a:rPr lang="en-US" dirty="0" smtClean="0"/>
              <a:t>. </a:t>
            </a:r>
            <a:endParaRPr lang="en-IN" dirty="0"/>
          </a:p>
        </p:txBody>
      </p:sp>
      <p:sp>
        <p:nvSpPr>
          <p:cNvPr id="3" name="Title 2"/>
          <p:cNvSpPr>
            <a:spLocks noGrp="1"/>
          </p:cNvSpPr>
          <p:nvPr>
            <p:ph type="title"/>
          </p:nvPr>
        </p:nvSpPr>
        <p:spPr/>
        <p:txBody>
          <a:bodyPr/>
          <a:lstStyle/>
          <a:p>
            <a:r>
              <a:rPr lang="en-IN" b="0" dirty="0"/>
              <a:t>Passing parameters </a:t>
            </a:r>
            <a:endParaRPr lang="en-IN" dirty="0"/>
          </a:p>
        </p:txBody>
      </p:sp>
    </p:spTree>
    <p:extLst>
      <p:ext uri="{BB962C8B-B14F-4D97-AF65-F5344CB8AC3E}">
        <p14:creationId xmlns:p14="http://schemas.microsoft.com/office/powerpoint/2010/main" val="18145543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714875"/>
          </a:xfrm>
        </p:spPr>
        <p:txBody>
          <a:bodyPr>
            <a:normAutofit/>
          </a:bodyPr>
          <a:lstStyle/>
          <a:p>
            <a:r>
              <a:rPr lang="en-US" dirty="0"/>
              <a:t>One way around this problem is to pass specific value types by reference. </a:t>
            </a:r>
            <a:endParaRPr lang="en-US" dirty="0" smtClean="0"/>
          </a:p>
          <a:p>
            <a:r>
              <a:rPr lang="en-US" dirty="0" smtClean="0"/>
              <a:t>This </a:t>
            </a:r>
            <a:r>
              <a:rPr lang="en-US" dirty="0"/>
              <a:t>is something you would do anyway if you wanted to allow direct changes to the value of a passed variable inside a method call. </a:t>
            </a:r>
            <a:r>
              <a:rPr lang="en-US" dirty="0" smtClean="0"/>
              <a:t>. </a:t>
            </a:r>
            <a:endParaRPr lang="en-IN" dirty="0"/>
          </a:p>
        </p:txBody>
      </p:sp>
      <p:sp>
        <p:nvSpPr>
          <p:cNvPr id="3" name="Title 2"/>
          <p:cNvSpPr>
            <a:spLocks noGrp="1"/>
          </p:cNvSpPr>
          <p:nvPr>
            <p:ph type="title"/>
          </p:nvPr>
        </p:nvSpPr>
        <p:spPr/>
        <p:txBody>
          <a:bodyPr/>
          <a:lstStyle/>
          <a:p>
            <a:r>
              <a:rPr lang="en-IN" b="0" dirty="0"/>
              <a:t>Boxing and unboxing </a:t>
            </a:r>
            <a:endParaRPr lang="en-IN" dirty="0"/>
          </a:p>
        </p:txBody>
      </p:sp>
    </p:spTree>
    <p:extLst>
      <p:ext uri="{BB962C8B-B14F-4D97-AF65-F5344CB8AC3E}">
        <p14:creationId xmlns:p14="http://schemas.microsoft.com/office/powerpoint/2010/main" val="673127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Heap Generations in Garbage Collection</a:t>
            </a:r>
            <a:br>
              <a:rPr lang="en-US" dirty="0"/>
            </a:br>
            <a:endParaRPr lang="en-IN" dirty="0"/>
          </a:p>
        </p:txBody>
      </p:sp>
      <p:pic>
        <p:nvPicPr>
          <p:cNvPr id="13314" name="Picture 2" descr="https://media.geeksforgeeks.org/wp-content/uploads/20190417112732/HeapGenerationInGarbageColle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7086600" cy="5000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208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To achieve this automatic cleanup, .NET uses the famous (or perhaps infamous) </a:t>
            </a:r>
            <a:r>
              <a:rPr lang="en-US" dirty="0" smtClean="0"/>
              <a:t>garbage collector </a:t>
            </a:r>
            <a:r>
              <a:rPr lang="en-US" dirty="0"/>
              <a:t>(GC</a:t>
            </a:r>
            <a:r>
              <a:rPr lang="en-US" dirty="0" smtClean="0"/>
              <a:t>).</a:t>
            </a:r>
          </a:p>
          <a:p>
            <a:r>
              <a:rPr lang="en-US" dirty="0" smtClean="0"/>
              <a:t>All </a:t>
            </a:r>
            <a:r>
              <a:rPr lang="en-US" dirty="0"/>
              <a:t>the GC does is look for allocated objects on the heap that aren't </a:t>
            </a:r>
            <a:r>
              <a:rPr lang="en-US" dirty="0" smtClean="0"/>
              <a:t>being referenced </a:t>
            </a:r>
            <a:r>
              <a:rPr lang="en-US" dirty="0"/>
              <a:t>by anything</a:t>
            </a:r>
            <a:r>
              <a:rPr lang="en-US" dirty="0" smtClean="0"/>
              <a:t>.</a:t>
            </a:r>
          </a:p>
          <a:p>
            <a:r>
              <a:rPr lang="en-US" dirty="0" smtClean="0"/>
              <a:t>The </a:t>
            </a:r>
            <a:r>
              <a:rPr lang="en-US" dirty="0"/>
              <a:t>most obvious source of references, as we saw earlier, is </a:t>
            </a:r>
            <a:r>
              <a:rPr lang="en-US" dirty="0" smtClean="0"/>
              <a:t>the stack</a:t>
            </a:r>
            <a:r>
              <a:rPr lang="en-US" dirty="0"/>
              <a:t>. Other potential sources include</a:t>
            </a:r>
            <a:r>
              <a:rPr lang="en-US" dirty="0" smtClean="0"/>
              <a:t>:</a:t>
            </a:r>
            <a:endParaRPr lang="en-IN" dirty="0"/>
          </a:p>
          <a:p>
            <a:pPr lvl="1"/>
            <a:r>
              <a:rPr lang="en-IN" dirty="0"/>
              <a:t>global/static object references </a:t>
            </a:r>
          </a:p>
          <a:p>
            <a:pPr lvl="1"/>
            <a:r>
              <a:rPr lang="en-IN" dirty="0" smtClean="0"/>
              <a:t>CPU </a:t>
            </a:r>
            <a:r>
              <a:rPr lang="en-IN" dirty="0"/>
              <a:t>registers </a:t>
            </a:r>
          </a:p>
          <a:p>
            <a:pPr lvl="1"/>
            <a:r>
              <a:rPr lang="en-US" dirty="0" smtClean="0"/>
              <a:t>object </a:t>
            </a:r>
            <a:r>
              <a:rPr lang="en-US" dirty="0"/>
              <a:t>finalization references (more later) </a:t>
            </a:r>
          </a:p>
          <a:p>
            <a:pPr lvl="1"/>
            <a:r>
              <a:rPr lang="en-US" dirty="0" smtClean="0"/>
              <a:t>Interop </a:t>
            </a:r>
            <a:r>
              <a:rPr lang="en-US" dirty="0"/>
              <a:t>references (.NET objects passed to COM/API calls) </a:t>
            </a:r>
          </a:p>
          <a:p>
            <a:pPr lvl="1"/>
            <a:r>
              <a:rPr lang="en-IN" dirty="0" smtClean="0"/>
              <a:t>stack </a:t>
            </a:r>
            <a:r>
              <a:rPr lang="en-IN" dirty="0"/>
              <a:t>references. </a:t>
            </a:r>
            <a:endParaRPr lang="en-IN" dirty="0" smtClean="0"/>
          </a:p>
          <a:p>
            <a:r>
              <a:rPr lang="en-US" dirty="0"/>
              <a:t>Collectively, these are all called root references or GC roots. </a:t>
            </a:r>
            <a:endParaRPr lang="en-IN" dirty="0"/>
          </a:p>
          <a:p>
            <a:endParaRPr lang="en-IN" dirty="0"/>
          </a:p>
        </p:txBody>
      </p:sp>
      <p:sp>
        <p:nvSpPr>
          <p:cNvPr id="3" name="Title 2"/>
          <p:cNvSpPr>
            <a:spLocks noGrp="1"/>
          </p:cNvSpPr>
          <p:nvPr>
            <p:ph type="title"/>
          </p:nvPr>
        </p:nvSpPr>
        <p:spPr/>
        <p:txBody>
          <a:bodyPr/>
          <a:lstStyle/>
          <a:p>
            <a:r>
              <a:rPr lang="en-IN" b="0" dirty="0"/>
              <a:t>Garbage collection </a:t>
            </a:r>
            <a:endParaRPr lang="en-IN" dirty="0"/>
          </a:p>
        </p:txBody>
      </p:sp>
    </p:spTree>
    <p:extLst>
      <p:ext uri="{BB962C8B-B14F-4D97-AF65-F5344CB8AC3E}">
        <p14:creationId xmlns:p14="http://schemas.microsoft.com/office/powerpoint/2010/main" val="14214333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Garbage collection </a:t>
            </a:r>
            <a:endParaRPr lang="en-IN" dirty="0"/>
          </a:p>
        </p:txBody>
      </p:sp>
      <p:pic>
        <p:nvPicPr>
          <p:cNvPr id="5" name="Picture 4"/>
          <p:cNvPicPr>
            <a:picLocks noChangeAspect="1"/>
          </p:cNvPicPr>
          <p:nvPr/>
        </p:nvPicPr>
        <p:blipFill>
          <a:blip r:embed="rId2"/>
          <a:stretch>
            <a:fillRect/>
          </a:stretch>
        </p:blipFill>
        <p:spPr>
          <a:xfrm>
            <a:off x="1153499" y="2255300"/>
            <a:ext cx="6837001" cy="2347400"/>
          </a:xfrm>
          <a:prstGeom prst="rect">
            <a:avLst/>
          </a:prstGeom>
        </p:spPr>
      </p:pic>
    </p:spTree>
    <p:extLst>
      <p:ext uri="{BB962C8B-B14F-4D97-AF65-F5344CB8AC3E}">
        <p14:creationId xmlns:p14="http://schemas.microsoft.com/office/powerpoint/2010/main" val="368803509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US" dirty="0"/>
              <a:t>To make sure objects which are no longer in use are cleared away, the GC simply gets </a:t>
            </a:r>
            <a:r>
              <a:rPr lang="en-US" dirty="0" smtClean="0"/>
              <a:t>a list </a:t>
            </a:r>
            <a:r>
              <a:rPr lang="en-US" dirty="0"/>
              <a:t>of all root references </a:t>
            </a:r>
            <a:r>
              <a:rPr lang="en-US" dirty="0" smtClean="0"/>
              <a:t>and </a:t>
            </a:r>
            <a:r>
              <a:rPr lang="en-US" dirty="0"/>
              <a:t>for each one, moves along its reference tree "marking" </a:t>
            </a:r>
            <a:r>
              <a:rPr lang="en-US" dirty="0" smtClean="0"/>
              <a:t>each object </a:t>
            </a:r>
            <a:r>
              <a:rPr lang="en-US" dirty="0"/>
              <a:t>found as being in </a:t>
            </a:r>
            <a:r>
              <a:rPr lang="en-US" dirty="0" smtClean="0"/>
              <a:t>use.</a:t>
            </a:r>
          </a:p>
          <a:p>
            <a:endParaRPr lang="en-US" dirty="0" smtClean="0"/>
          </a:p>
          <a:p>
            <a:r>
              <a:rPr lang="en-US" dirty="0" smtClean="0"/>
              <a:t>Any objects </a:t>
            </a:r>
            <a:r>
              <a:rPr lang="en-US" dirty="0"/>
              <a:t>not marked as being in use, or "live," are free to be "</a:t>
            </a:r>
            <a:r>
              <a:rPr lang="en-US" dirty="0" smtClean="0"/>
              <a:t>collected“</a:t>
            </a:r>
          </a:p>
          <a:p>
            <a:pPr marL="0" indent="0">
              <a:buNone/>
            </a:pPr>
            <a:endParaRPr lang="en-IN" dirty="0" smtClean="0"/>
          </a:p>
          <a:p>
            <a:pPr marL="0" indent="0">
              <a:buNone/>
            </a:pPr>
            <a:r>
              <a:rPr lang="en-IN" dirty="0" smtClean="0"/>
              <a:t>void </a:t>
            </a:r>
            <a:r>
              <a:rPr lang="en-IN" dirty="0"/>
              <a:t>Collect()</a:t>
            </a:r>
          </a:p>
          <a:p>
            <a:pPr marL="0" indent="0">
              <a:buNone/>
            </a:pPr>
            <a:r>
              <a:rPr lang="en-IN" dirty="0"/>
              <a:t>{</a:t>
            </a:r>
          </a:p>
          <a:p>
            <a:pPr marL="0" indent="0">
              <a:buNone/>
            </a:pPr>
            <a:r>
              <a:rPr lang="en-IN" dirty="0"/>
              <a:t>List </a:t>
            </a:r>
            <a:r>
              <a:rPr lang="en-IN" dirty="0" err="1"/>
              <a:t>gcRoots</a:t>
            </a:r>
            <a:r>
              <a:rPr lang="en-IN" dirty="0"/>
              <a:t>=</a:t>
            </a:r>
            <a:r>
              <a:rPr lang="en-IN" dirty="0" err="1"/>
              <a:t>GetAllGCRoots</a:t>
            </a:r>
            <a:r>
              <a:rPr lang="en-IN" dirty="0"/>
              <a:t>();</a:t>
            </a:r>
          </a:p>
          <a:p>
            <a:pPr marL="0" indent="0">
              <a:buNone/>
            </a:pPr>
            <a:r>
              <a:rPr lang="en-IN" dirty="0" err="1"/>
              <a:t>foreach</a:t>
            </a:r>
            <a:r>
              <a:rPr lang="en-IN" dirty="0"/>
              <a:t> (</a:t>
            </a:r>
            <a:r>
              <a:rPr lang="en-IN" dirty="0" err="1"/>
              <a:t>objectRef</a:t>
            </a:r>
            <a:r>
              <a:rPr lang="en-IN" dirty="0"/>
              <a:t> root in </a:t>
            </a:r>
            <a:r>
              <a:rPr lang="en-IN" dirty="0" err="1"/>
              <a:t>gcRoots</a:t>
            </a:r>
            <a:r>
              <a:rPr lang="en-IN" dirty="0"/>
              <a:t>)</a:t>
            </a:r>
          </a:p>
          <a:p>
            <a:pPr marL="0" indent="0">
              <a:buNone/>
            </a:pPr>
            <a:r>
              <a:rPr lang="en-IN" dirty="0"/>
              <a:t>{</a:t>
            </a:r>
          </a:p>
          <a:p>
            <a:pPr marL="0" indent="0">
              <a:buNone/>
            </a:pPr>
            <a:r>
              <a:rPr lang="en-IN" dirty="0"/>
              <a:t>Mark(root);</a:t>
            </a:r>
          </a:p>
          <a:p>
            <a:pPr marL="0" indent="0">
              <a:buNone/>
            </a:pPr>
            <a:r>
              <a:rPr lang="en-IN" dirty="0"/>
              <a:t>}</a:t>
            </a:r>
          </a:p>
          <a:p>
            <a:pPr marL="0" indent="0">
              <a:buNone/>
            </a:pPr>
            <a:r>
              <a:rPr lang="en-IN" dirty="0" err="1"/>
              <a:t>Cleanup</a:t>
            </a:r>
            <a:r>
              <a:rPr lang="en-IN" dirty="0"/>
              <a:t>();</a:t>
            </a:r>
          </a:p>
          <a:p>
            <a:pPr marL="0" indent="0">
              <a:buNone/>
            </a:pPr>
            <a:r>
              <a:rPr lang="en-IN" dirty="0"/>
              <a:t>}</a:t>
            </a:r>
          </a:p>
        </p:txBody>
      </p:sp>
      <p:sp>
        <p:nvSpPr>
          <p:cNvPr id="3" name="Title 2"/>
          <p:cNvSpPr>
            <a:spLocks noGrp="1"/>
          </p:cNvSpPr>
          <p:nvPr>
            <p:ph type="title"/>
          </p:nvPr>
        </p:nvSpPr>
        <p:spPr/>
        <p:txBody>
          <a:bodyPr/>
          <a:lstStyle/>
          <a:p>
            <a:r>
              <a:rPr lang="en-IN" dirty="0"/>
              <a:t>Inspection and collection </a:t>
            </a:r>
          </a:p>
        </p:txBody>
      </p:sp>
    </p:spTree>
    <p:extLst>
      <p:ext uri="{BB962C8B-B14F-4D97-AF65-F5344CB8AC3E}">
        <p14:creationId xmlns:p14="http://schemas.microsoft.com/office/powerpoint/2010/main" val="13494321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dirty="0"/>
              <a:t>Void Mark(</a:t>
            </a:r>
            <a:r>
              <a:rPr lang="en-IN" dirty="0" err="1"/>
              <a:t>objectRef</a:t>
            </a:r>
            <a:r>
              <a:rPr lang="en-IN" dirty="0"/>
              <a:t> o</a:t>
            </a:r>
            <a:r>
              <a:rPr lang="en-IN" dirty="0" smtClean="0"/>
              <a:t>)</a:t>
            </a:r>
          </a:p>
          <a:p>
            <a:pPr marL="0" indent="0">
              <a:buNone/>
            </a:pPr>
            <a:r>
              <a:rPr lang="en-IN" dirty="0" smtClean="0"/>
              <a:t> {</a:t>
            </a:r>
          </a:p>
          <a:p>
            <a:pPr marL="0" indent="0">
              <a:buNone/>
            </a:pPr>
            <a:r>
              <a:rPr lang="en-IN" dirty="0" smtClean="0"/>
              <a:t> </a:t>
            </a:r>
            <a:r>
              <a:rPr lang="en-IN" dirty="0"/>
              <a:t>if (!</a:t>
            </a:r>
            <a:r>
              <a:rPr lang="en-IN" dirty="0" err="1"/>
              <a:t>InUseList.Exists</a:t>
            </a:r>
            <a:r>
              <a:rPr lang="en-IN" dirty="0"/>
              <a:t>(o)) </a:t>
            </a:r>
            <a:endParaRPr lang="en-IN" dirty="0" smtClean="0"/>
          </a:p>
          <a:p>
            <a:pPr marL="0" indent="0">
              <a:buNone/>
            </a:pPr>
            <a:r>
              <a:rPr lang="en-IN" dirty="0" smtClean="0"/>
              <a:t>{ </a:t>
            </a:r>
          </a:p>
          <a:p>
            <a:pPr marL="0" indent="0">
              <a:buNone/>
            </a:pPr>
            <a:r>
              <a:rPr lang="en-IN" dirty="0" err="1" smtClean="0"/>
              <a:t>InUseList.Add</a:t>
            </a:r>
            <a:r>
              <a:rPr lang="en-IN" dirty="0" smtClean="0"/>
              <a:t>(o</a:t>
            </a:r>
            <a:r>
              <a:rPr lang="en-IN" dirty="0"/>
              <a:t>); </a:t>
            </a:r>
            <a:endParaRPr lang="en-IN" dirty="0" smtClean="0"/>
          </a:p>
          <a:p>
            <a:pPr marL="0" indent="0">
              <a:buNone/>
            </a:pPr>
            <a:r>
              <a:rPr lang="en-IN" dirty="0" smtClean="0"/>
              <a:t>List </a:t>
            </a:r>
            <a:r>
              <a:rPr lang="en-IN" dirty="0"/>
              <a:t>refs=</a:t>
            </a:r>
            <a:r>
              <a:rPr lang="en-IN" dirty="0" err="1"/>
              <a:t>GetAllChildReferences</a:t>
            </a:r>
            <a:r>
              <a:rPr lang="en-IN" dirty="0"/>
              <a:t>(o); </a:t>
            </a:r>
            <a:endParaRPr lang="en-IN" dirty="0" smtClean="0"/>
          </a:p>
          <a:p>
            <a:pPr marL="0" indent="0">
              <a:buNone/>
            </a:pPr>
            <a:r>
              <a:rPr lang="en-IN" dirty="0" err="1" smtClean="0"/>
              <a:t>foreach</a:t>
            </a:r>
            <a:r>
              <a:rPr lang="en-IN" dirty="0" smtClean="0"/>
              <a:t> </a:t>
            </a:r>
            <a:r>
              <a:rPr lang="en-IN" dirty="0"/>
              <a:t>(</a:t>
            </a:r>
            <a:r>
              <a:rPr lang="en-IN" dirty="0" err="1"/>
              <a:t>objectRef</a:t>
            </a:r>
            <a:r>
              <a:rPr lang="en-IN" dirty="0"/>
              <a:t> </a:t>
            </a:r>
            <a:r>
              <a:rPr lang="en-IN" dirty="0" err="1"/>
              <a:t>childRef</a:t>
            </a:r>
            <a:r>
              <a:rPr lang="en-IN" dirty="0"/>
              <a:t> in refs) </a:t>
            </a:r>
            <a:endParaRPr lang="en-IN" dirty="0" smtClean="0"/>
          </a:p>
          <a:p>
            <a:pPr marL="0" indent="0">
              <a:buNone/>
            </a:pPr>
            <a:r>
              <a:rPr lang="en-IN" dirty="0" smtClean="0"/>
              <a:t>{ </a:t>
            </a:r>
            <a:r>
              <a:rPr lang="en-IN" dirty="0"/>
              <a:t>Mark(</a:t>
            </a:r>
            <a:r>
              <a:rPr lang="en-IN" dirty="0" err="1"/>
              <a:t>childRef</a:t>
            </a:r>
            <a:r>
              <a:rPr lang="en-IN" dirty="0" smtClean="0"/>
              <a:t>);</a:t>
            </a:r>
          </a:p>
          <a:p>
            <a:pPr marL="0" indent="0">
              <a:buNone/>
            </a:pPr>
            <a:r>
              <a:rPr lang="en-IN" dirty="0" smtClean="0"/>
              <a:t> </a:t>
            </a:r>
            <a:r>
              <a:rPr lang="en-IN" dirty="0"/>
              <a:t>} } }</a:t>
            </a:r>
          </a:p>
        </p:txBody>
      </p:sp>
      <p:sp>
        <p:nvSpPr>
          <p:cNvPr id="3" name="Title 2"/>
          <p:cNvSpPr>
            <a:spLocks noGrp="1"/>
          </p:cNvSpPr>
          <p:nvPr>
            <p:ph type="title"/>
          </p:nvPr>
        </p:nvSpPr>
        <p:spPr/>
        <p:txBody>
          <a:bodyPr/>
          <a:lstStyle/>
          <a:p>
            <a:r>
              <a:rPr lang="en-IN" dirty="0"/>
              <a:t>Inspection and collection </a:t>
            </a:r>
          </a:p>
        </p:txBody>
      </p:sp>
    </p:spTree>
    <p:extLst>
      <p:ext uri="{BB962C8B-B14F-4D97-AF65-F5344CB8AC3E}">
        <p14:creationId xmlns:p14="http://schemas.microsoft.com/office/powerpoint/2010/main" val="25270263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dirty="0"/>
              <a:t>Void Mark(</a:t>
            </a:r>
            <a:r>
              <a:rPr lang="en-IN" dirty="0" err="1"/>
              <a:t>objectRef</a:t>
            </a:r>
            <a:r>
              <a:rPr lang="en-IN" dirty="0"/>
              <a:t> o</a:t>
            </a:r>
            <a:r>
              <a:rPr lang="en-IN" dirty="0" smtClean="0"/>
              <a:t>)</a:t>
            </a:r>
          </a:p>
          <a:p>
            <a:pPr marL="0" indent="0">
              <a:buNone/>
            </a:pPr>
            <a:r>
              <a:rPr lang="en-IN" dirty="0" smtClean="0"/>
              <a:t> {</a:t>
            </a:r>
          </a:p>
          <a:p>
            <a:pPr marL="0" indent="0">
              <a:buNone/>
            </a:pPr>
            <a:r>
              <a:rPr lang="en-IN" dirty="0" smtClean="0"/>
              <a:t> </a:t>
            </a:r>
            <a:r>
              <a:rPr lang="en-IN" dirty="0"/>
              <a:t>if (!</a:t>
            </a:r>
            <a:r>
              <a:rPr lang="en-IN" dirty="0" err="1"/>
              <a:t>InUseList.Exists</a:t>
            </a:r>
            <a:r>
              <a:rPr lang="en-IN" dirty="0"/>
              <a:t>(o)) </a:t>
            </a:r>
            <a:endParaRPr lang="en-IN" dirty="0" smtClean="0"/>
          </a:p>
          <a:p>
            <a:pPr marL="0" indent="0">
              <a:buNone/>
            </a:pPr>
            <a:r>
              <a:rPr lang="en-IN" dirty="0" smtClean="0"/>
              <a:t>{ </a:t>
            </a:r>
          </a:p>
          <a:p>
            <a:pPr marL="0" indent="0">
              <a:buNone/>
            </a:pPr>
            <a:r>
              <a:rPr lang="en-IN" dirty="0" err="1" smtClean="0"/>
              <a:t>InUseList.Add</a:t>
            </a:r>
            <a:r>
              <a:rPr lang="en-IN" dirty="0" smtClean="0"/>
              <a:t>(o</a:t>
            </a:r>
            <a:r>
              <a:rPr lang="en-IN" dirty="0"/>
              <a:t>); </a:t>
            </a:r>
            <a:endParaRPr lang="en-IN" dirty="0" smtClean="0"/>
          </a:p>
          <a:p>
            <a:pPr marL="0" indent="0">
              <a:buNone/>
            </a:pPr>
            <a:r>
              <a:rPr lang="en-IN" dirty="0" smtClean="0"/>
              <a:t>List </a:t>
            </a:r>
            <a:r>
              <a:rPr lang="en-IN" dirty="0"/>
              <a:t>refs=</a:t>
            </a:r>
            <a:r>
              <a:rPr lang="en-IN" dirty="0" err="1"/>
              <a:t>GetAllChildReferences</a:t>
            </a:r>
            <a:r>
              <a:rPr lang="en-IN" dirty="0"/>
              <a:t>(o); </a:t>
            </a:r>
            <a:endParaRPr lang="en-IN" dirty="0" smtClean="0"/>
          </a:p>
          <a:p>
            <a:pPr marL="0" indent="0">
              <a:buNone/>
            </a:pPr>
            <a:r>
              <a:rPr lang="en-IN" dirty="0" err="1" smtClean="0"/>
              <a:t>foreach</a:t>
            </a:r>
            <a:r>
              <a:rPr lang="en-IN" dirty="0" smtClean="0"/>
              <a:t> </a:t>
            </a:r>
            <a:r>
              <a:rPr lang="en-IN" dirty="0"/>
              <a:t>(</a:t>
            </a:r>
            <a:r>
              <a:rPr lang="en-IN" dirty="0" err="1"/>
              <a:t>objectRef</a:t>
            </a:r>
            <a:r>
              <a:rPr lang="en-IN" dirty="0"/>
              <a:t> </a:t>
            </a:r>
            <a:r>
              <a:rPr lang="en-IN" dirty="0" err="1"/>
              <a:t>childRef</a:t>
            </a:r>
            <a:r>
              <a:rPr lang="en-IN" dirty="0"/>
              <a:t> in refs) </a:t>
            </a:r>
            <a:endParaRPr lang="en-IN" dirty="0" smtClean="0"/>
          </a:p>
          <a:p>
            <a:pPr marL="0" indent="0">
              <a:buNone/>
            </a:pPr>
            <a:r>
              <a:rPr lang="en-IN" dirty="0" smtClean="0"/>
              <a:t>{ </a:t>
            </a:r>
            <a:r>
              <a:rPr lang="en-IN" dirty="0"/>
              <a:t>Mark(</a:t>
            </a:r>
            <a:r>
              <a:rPr lang="en-IN" dirty="0" err="1"/>
              <a:t>childRef</a:t>
            </a:r>
            <a:r>
              <a:rPr lang="en-IN" dirty="0" smtClean="0"/>
              <a:t>);</a:t>
            </a:r>
          </a:p>
          <a:p>
            <a:pPr marL="0" indent="0">
              <a:buNone/>
            </a:pPr>
            <a:r>
              <a:rPr lang="en-IN" dirty="0" smtClean="0"/>
              <a:t> </a:t>
            </a:r>
            <a:r>
              <a:rPr lang="en-IN" dirty="0"/>
              <a:t>} } }</a:t>
            </a:r>
          </a:p>
        </p:txBody>
      </p:sp>
      <p:sp>
        <p:nvSpPr>
          <p:cNvPr id="3" name="Title 2"/>
          <p:cNvSpPr>
            <a:spLocks noGrp="1"/>
          </p:cNvSpPr>
          <p:nvPr>
            <p:ph type="title"/>
          </p:nvPr>
        </p:nvSpPr>
        <p:spPr/>
        <p:txBody>
          <a:bodyPr/>
          <a:lstStyle/>
          <a:p>
            <a:r>
              <a:rPr lang="en-IN" dirty="0"/>
              <a:t>Inspection and collection </a:t>
            </a:r>
          </a:p>
        </p:txBody>
      </p:sp>
    </p:spTree>
    <p:extLst>
      <p:ext uri="{BB962C8B-B14F-4D97-AF65-F5344CB8AC3E}">
        <p14:creationId xmlns:p14="http://schemas.microsoft.com/office/powerpoint/2010/main" val="2143935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Garbage collection of the Small Object Heap (SOH) involves compaction. </a:t>
            </a:r>
            <a:endParaRPr lang="en-US" dirty="0" smtClean="0"/>
          </a:p>
          <a:p>
            <a:r>
              <a:rPr lang="en-US" dirty="0" smtClean="0"/>
              <a:t>This </a:t>
            </a:r>
            <a:r>
              <a:rPr lang="en-US" dirty="0"/>
              <a:t>is because the SOH is a contiguous heap where objects are allocated consecutively on top of each other</a:t>
            </a:r>
            <a:r>
              <a:rPr lang="en-US" dirty="0" smtClean="0"/>
              <a:t>.</a:t>
            </a:r>
          </a:p>
          <a:p>
            <a:r>
              <a:rPr lang="en-US" dirty="0" smtClean="0"/>
              <a:t>When </a:t>
            </a:r>
            <a:r>
              <a:rPr lang="en-US" dirty="0"/>
              <a:t>compaction occurs, marked objects are copied over the space taken up by unmarked objects, overwriting those objects, removing any gaps, and keeping the heap contiguous; this process is known as Copy Collection. </a:t>
            </a:r>
            <a:endParaRPr lang="en-US" dirty="0" smtClean="0"/>
          </a:p>
          <a:p>
            <a:r>
              <a:rPr lang="en-US" dirty="0" smtClean="0"/>
              <a:t>The </a:t>
            </a:r>
            <a:r>
              <a:rPr lang="en-US" dirty="0"/>
              <a:t>advantage of this is that heap fragmentation (i.e. unusable memory gaps) is kept to a minimum. </a:t>
            </a:r>
            <a:endParaRPr lang="en-US" dirty="0" smtClean="0"/>
          </a:p>
          <a:p>
            <a:r>
              <a:rPr lang="en-US" dirty="0" smtClean="0"/>
              <a:t>The </a:t>
            </a:r>
            <a:r>
              <a:rPr lang="en-US" dirty="0"/>
              <a:t>main disadvantage is that compaction involves copying chunks of memory around, which requires CPU cycles and so, depending on frequency, can cause performance problems. </a:t>
            </a:r>
            <a:endParaRPr lang="en-US" dirty="0" smtClean="0"/>
          </a:p>
          <a:p>
            <a:r>
              <a:rPr lang="en-US" dirty="0" smtClean="0"/>
              <a:t>What </a:t>
            </a:r>
            <a:r>
              <a:rPr lang="en-US" dirty="0"/>
              <a:t>you gain in efficient allocation you could lose in compaction costs.</a:t>
            </a:r>
            <a:endParaRPr lang="en-IN" dirty="0"/>
          </a:p>
        </p:txBody>
      </p:sp>
      <p:sp>
        <p:nvSpPr>
          <p:cNvPr id="3" name="Title 2"/>
          <p:cNvSpPr>
            <a:spLocks noGrp="1"/>
          </p:cNvSpPr>
          <p:nvPr>
            <p:ph type="title"/>
          </p:nvPr>
        </p:nvSpPr>
        <p:spPr/>
        <p:txBody>
          <a:bodyPr/>
          <a:lstStyle/>
          <a:p>
            <a:r>
              <a:rPr lang="en-IN" dirty="0"/>
              <a:t>SOH </a:t>
            </a:r>
            <a:r>
              <a:rPr lang="en-IN" dirty="0" err="1"/>
              <a:t>cleanup</a:t>
            </a:r>
            <a:r>
              <a:rPr lang="en-IN" dirty="0"/>
              <a:t> – heap compaction</a:t>
            </a:r>
          </a:p>
        </p:txBody>
      </p:sp>
    </p:spTree>
    <p:extLst>
      <p:ext uri="{BB962C8B-B14F-4D97-AF65-F5344CB8AC3E}">
        <p14:creationId xmlns:p14="http://schemas.microsoft.com/office/powerpoint/2010/main" val="15181200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Large Object Heap (LOH) isn't compacted, and this is simply because of the </a:t>
            </a:r>
            <a:r>
              <a:rPr lang="en-US" dirty="0" smtClean="0"/>
              <a:t>time it </a:t>
            </a:r>
            <a:r>
              <a:rPr lang="en-US" dirty="0"/>
              <a:t>would take to copy large objects over the top of unused ones. </a:t>
            </a:r>
            <a:endParaRPr lang="en-US" dirty="0" smtClean="0"/>
          </a:p>
          <a:p>
            <a:r>
              <a:rPr lang="en-US" dirty="0" smtClean="0"/>
              <a:t>Instead</a:t>
            </a:r>
            <a:r>
              <a:rPr lang="en-US" dirty="0"/>
              <a:t>, the </a:t>
            </a:r>
            <a:r>
              <a:rPr lang="en-US" dirty="0" smtClean="0"/>
              <a:t>LOH keeps </a:t>
            </a:r>
            <a:r>
              <a:rPr lang="en-US" dirty="0"/>
              <a:t>track of free and used space, and attempts to allocate new objects into the </a:t>
            </a:r>
            <a:r>
              <a:rPr lang="en-US" dirty="0" smtClean="0"/>
              <a:t>most appropriately-sized </a:t>
            </a:r>
            <a:r>
              <a:rPr lang="en-US" dirty="0"/>
              <a:t>free slots left behind by collected objects</a:t>
            </a:r>
            <a:r>
              <a:rPr lang="en-US" dirty="0" smtClean="0"/>
              <a:t>.</a:t>
            </a:r>
          </a:p>
          <a:p>
            <a:r>
              <a:rPr lang="en-US" dirty="0"/>
              <a:t>As a result of this, the LOH is prone to fragmentation, wherein memory gaps are left behind that can only be used if large objects (i.e. &gt;85 KB) of a similar or smaller size to those gaps are subsequently allocated.</a:t>
            </a:r>
            <a:endParaRPr lang="en-US" dirty="0" smtClean="0"/>
          </a:p>
          <a:p>
            <a:endParaRPr lang="en-IN" dirty="0"/>
          </a:p>
        </p:txBody>
      </p:sp>
      <p:sp>
        <p:nvSpPr>
          <p:cNvPr id="3" name="Title 2"/>
          <p:cNvSpPr>
            <a:spLocks noGrp="1"/>
          </p:cNvSpPr>
          <p:nvPr>
            <p:ph type="title"/>
          </p:nvPr>
        </p:nvSpPr>
        <p:spPr/>
        <p:txBody>
          <a:bodyPr/>
          <a:lstStyle/>
          <a:p>
            <a:r>
              <a:rPr lang="en-US" dirty="0"/>
              <a:t>LOH sweeping – free space tracking</a:t>
            </a:r>
            <a:endParaRPr lang="en-IN" dirty="0"/>
          </a:p>
        </p:txBody>
      </p:sp>
    </p:spTree>
    <p:extLst>
      <p:ext uri="{BB962C8B-B14F-4D97-AF65-F5344CB8AC3E}">
        <p14:creationId xmlns:p14="http://schemas.microsoft.com/office/powerpoint/2010/main" val="13420006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In unmanaged C/C++ applications, objects are allocated onto the heap wherever </a:t>
            </a:r>
            <a:r>
              <a:rPr lang="en-US" dirty="0" smtClean="0"/>
              <a:t>space can </a:t>
            </a:r>
            <a:r>
              <a:rPr lang="en-US" dirty="0"/>
              <a:t>be found to accommodate them. </a:t>
            </a:r>
            <a:endParaRPr lang="en-US" dirty="0" smtClean="0"/>
          </a:p>
          <a:p>
            <a:r>
              <a:rPr lang="en-US" dirty="0" smtClean="0"/>
              <a:t>When </a:t>
            </a:r>
            <a:r>
              <a:rPr lang="en-US" dirty="0"/>
              <a:t>an object is destroyed by the programmer</a:t>
            </a:r>
            <a:r>
              <a:rPr lang="en-US" dirty="0" smtClean="0"/>
              <a:t>, the </a:t>
            </a:r>
            <a:r>
              <a:rPr lang="en-US" dirty="0"/>
              <a:t>space that that object used on the heap is then available to allocate other </a:t>
            </a:r>
            <a:r>
              <a:rPr lang="en-US" dirty="0" smtClean="0"/>
              <a:t>objects onto</a:t>
            </a:r>
            <a:r>
              <a:rPr lang="en-US" dirty="0"/>
              <a:t>. </a:t>
            </a:r>
            <a:endParaRPr lang="en-US" dirty="0" smtClean="0"/>
          </a:p>
          <a:p>
            <a:r>
              <a:rPr lang="en-US" dirty="0" smtClean="0"/>
              <a:t>The </a:t>
            </a:r>
            <a:r>
              <a:rPr lang="en-US" dirty="0"/>
              <a:t>problem is that, over time, the heap can become fragmented, with little </a:t>
            </a:r>
            <a:r>
              <a:rPr lang="en-US" dirty="0" smtClean="0"/>
              <a:t>spaces left </a:t>
            </a:r>
            <a:r>
              <a:rPr lang="en-US" dirty="0"/>
              <a:t>over that aren't usually large enough to use effectively. </a:t>
            </a:r>
            <a:endParaRPr lang="en-US" dirty="0" smtClean="0"/>
          </a:p>
          <a:p>
            <a:r>
              <a:rPr lang="en-US" dirty="0" smtClean="0"/>
              <a:t>As </a:t>
            </a:r>
            <a:r>
              <a:rPr lang="en-US" dirty="0"/>
              <a:t>a result, the heap </a:t>
            </a:r>
            <a:r>
              <a:rPr lang="en-US" dirty="0" smtClean="0"/>
              <a:t>becomes larger </a:t>
            </a:r>
            <a:r>
              <a:rPr lang="en-US" dirty="0"/>
              <a:t>than necessary, as more memory segments are added so that the heap can </a:t>
            </a:r>
            <a:r>
              <a:rPr lang="en-US" dirty="0" smtClean="0"/>
              <a:t>expand to </a:t>
            </a:r>
            <a:r>
              <a:rPr lang="en-US" dirty="0"/>
              <a:t>accommodate new objects.</a:t>
            </a:r>
            <a:endParaRPr lang="en-IN" dirty="0"/>
          </a:p>
        </p:txBody>
      </p:sp>
      <p:sp>
        <p:nvSpPr>
          <p:cNvPr id="3" name="Title 2"/>
          <p:cNvSpPr>
            <a:spLocks noGrp="1"/>
          </p:cNvSpPr>
          <p:nvPr>
            <p:ph type="title"/>
          </p:nvPr>
        </p:nvSpPr>
        <p:spPr/>
        <p:txBody>
          <a:bodyPr/>
          <a:lstStyle/>
          <a:p>
            <a:r>
              <a:rPr lang="en-US" dirty="0"/>
              <a:t>Consecutive allocation on the SOH</a:t>
            </a:r>
            <a:endParaRPr lang="en-IN" dirty="0"/>
          </a:p>
        </p:txBody>
      </p:sp>
    </p:spTree>
    <p:extLst>
      <p:ext uri="{BB962C8B-B14F-4D97-AF65-F5344CB8AC3E}">
        <p14:creationId xmlns:p14="http://schemas.microsoft.com/office/powerpoint/2010/main" val="31512630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962275"/>
          </a:xfrm>
        </p:spPr>
        <p:txBody>
          <a:bodyPr>
            <a:normAutofit/>
          </a:bodyPr>
          <a:lstStyle/>
          <a:p>
            <a:r>
              <a:rPr lang="en-US" dirty="0"/>
              <a:t>Another problem is that whenever an allocation takes place (which is often), it can take time to find a suitable gap in memory to use. </a:t>
            </a:r>
          </a:p>
          <a:p>
            <a:r>
              <a:rPr lang="en-US" dirty="0"/>
              <a:t>To minimize allocation time and almost eliminate heap fragmentation, .NET allocates objects consecutively, one on top of another, and keeps track of where to allocate the next object</a:t>
            </a:r>
            <a:r>
              <a:rPr lang="en-US" dirty="0" smtClean="0"/>
              <a:t>.</a:t>
            </a:r>
          </a:p>
          <a:p>
            <a:endParaRPr lang="en-IN" dirty="0"/>
          </a:p>
        </p:txBody>
      </p:sp>
      <p:sp>
        <p:nvSpPr>
          <p:cNvPr id="3" name="Title 2"/>
          <p:cNvSpPr>
            <a:spLocks noGrp="1"/>
          </p:cNvSpPr>
          <p:nvPr>
            <p:ph type="title"/>
          </p:nvPr>
        </p:nvSpPr>
        <p:spPr/>
        <p:txBody>
          <a:bodyPr/>
          <a:lstStyle/>
          <a:p>
            <a:r>
              <a:rPr lang="en-US" dirty="0"/>
              <a:t>Consecutive allocation on the SOH</a:t>
            </a:r>
            <a:endParaRPr lang="en-IN" dirty="0"/>
          </a:p>
        </p:txBody>
      </p:sp>
      <p:pic>
        <p:nvPicPr>
          <p:cNvPr id="4" name="Picture 3"/>
          <p:cNvPicPr>
            <a:picLocks noChangeAspect="1"/>
          </p:cNvPicPr>
          <p:nvPr/>
        </p:nvPicPr>
        <p:blipFill>
          <a:blip r:embed="rId2"/>
          <a:stretch>
            <a:fillRect/>
          </a:stretch>
        </p:blipFill>
        <p:spPr>
          <a:xfrm>
            <a:off x="2133600" y="4419600"/>
            <a:ext cx="4648200" cy="2368107"/>
          </a:xfrm>
          <a:prstGeom prst="rect">
            <a:avLst/>
          </a:prstGeom>
        </p:spPr>
      </p:pic>
    </p:spTree>
    <p:extLst>
      <p:ext uri="{BB962C8B-B14F-4D97-AF65-F5344CB8AC3E}">
        <p14:creationId xmlns:p14="http://schemas.microsoft.com/office/powerpoint/2010/main" val="83654437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962275"/>
          </a:xfrm>
        </p:spPr>
        <p:txBody>
          <a:bodyPr>
            <a:normAutofit/>
          </a:bodyPr>
          <a:lstStyle/>
          <a:p>
            <a:r>
              <a:rPr lang="en-US" dirty="0"/>
              <a:t>Another problem is that whenever an allocation takes place (which is often), it can take time to find a suitable gap in memory to use. </a:t>
            </a:r>
          </a:p>
          <a:p>
            <a:r>
              <a:rPr lang="en-US" dirty="0"/>
              <a:t>To minimize allocation time and almost eliminate heap fragmentation, .NET allocates objects consecutively, one on top of another, and keeps track of where to allocate the next object</a:t>
            </a:r>
            <a:r>
              <a:rPr lang="en-US" dirty="0" smtClean="0"/>
              <a:t>.</a:t>
            </a:r>
          </a:p>
          <a:p>
            <a:endParaRPr lang="en-IN" dirty="0"/>
          </a:p>
        </p:txBody>
      </p:sp>
      <p:sp>
        <p:nvSpPr>
          <p:cNvPr id="3" name="Title 2"/>
          <p:cNvSpPr>
            <a:spLocks noGrp="1"/>
          </p:cNvSpPr>
          <p:nvPr>
            <p:ph type="title"/>
          </p:nvPr>
        </p:nvSpPr>
        <p:spPr/>
        <p:txBody>
          <a:bodyPr/>
          <a:lstStyle/>
          <a:p>
            <a:r>
              <a:rPr lang="en-US" dirty="0"/>
              <a:t>Consecutive allocation on the SOH</a:t>
            </a:r>
            <a:endParaRPr lang="en-IN" dirty="0"/>
          </a:p>
        </p:txBody>
      </p:sp>
      <p:pic>
        <p:nvPicPr>
          <p:cNvPr id="4" name="Picture 3"/>
          <p:cNvPicPr>
            <a:picLocks noChangeAspect="1"/>
          </p:cNvPicPr>
          <p:nvPr/>
        </p:nvPicPr>
        <p:blipFill>
          <a:blip r:embed="rId2"/>
          <a:stretch>
            <a:fillRect/>
          </a:stretch>
        </p:blipFill>
        <p:spPr>
          <a:xfrm>
            <a:off x="2133600" y="4419600"/>
            <a:ext cx="4648200" cy="2368107"/>
          </a:xfrm>
          <a:prstGeom prst="rect">
            <a:avLst/>
          </a:prstGeom>
        </p:spPr>
      </p:pic>
    </p:spTree>
    <p:extLst>
      <p:ext uri="{BB962C8B-B14F-4D97-AF65-F5344CB8AC3E}">
        <p14:creationId xmlns:p14="http://schemas.microsoft.com/office/powerpoint/2010/main" val="5547067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http://www.w3.org/XML/1998/namespace"/>
    <ds:schemaRef ds:uri="http://schemas.microsoft.com/office/2006/metadata/propertie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6025</TotalTime>
  <Words>12729</Words>
  <Application>Microsoft Office PowerPoint</Application>
  <PresentationFormat>On-screen Show (4:3)</PresentationFormat>
  <Paragraphs>1198</Paragraphs>
  <Slides>217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217</vt:i4>
      </vt:variant>
    </vt:vector>
  </HeadingPairs>
  <TitlesOfParts>
    <vt:vector size="221" baseType="lpstr">
      <vt:lpstr>Arial</vt:lpstr>
      <vt:lpstr>Calibri</vt:lpstr>
      <vt:lpstr>Segoe UI</vt:lpstr>
      <vt:lpstr>Pencils_02_2012</vt:lpstr>
      <vt:lpstr>PowerPoint Presentation</vt:lpstr>
      <vt:lpstr>Goals</vt:lpstr>
      <vt:lpstr>PowerPoint Presentation</vt:lpstr>
      <vt:lpstr>Understanding Memory Management </vt:lpstr>
      <vt:lpstr>Understanding Memory Management </vt:lpstr>
      <vt:lpstr>Understanding Memory Management </vt:lpstr>
      <vt:lpstr>Understanding Memory Management </vt:lpstr>
      <vt:lpstr>Heap Generations in Garbage Collection </vt:lpstr>
      <vt:lpstr>Heap Generations in Garbage Collection </vt:lpstr>
      <vt:lpstr>Heap Generations in Garbage Collection </vt:lpstr>
      <vt:lpstr>Heap Generations in Garbage Collection </vt:lpstr>
      <vt:lpstr>Benefits of Garbage Collection</vt:lpstr>
      <vt:lpstr>Large Object Heap</vt:lpstr>
      <vt:lpstr>Large Object Heap</vt:lpstr>
      <vt:lpstr>Large Object Heap</vt:lpstr>
      <vt:lpstr>A Better LOH Allocator</vt:lpstr>
      <vt:lpstr>A generation 0 and a generation 1 GC.</vt:lpstr>
      <vt:lpstr>After a generation 2 GC</vt:lpstr>
      <vt:lpstr>The LOH after a generation 2 GC</vt:lpstr>
      <vt:lpstr>When is a large object collected? </vt:lpstr>
      <vt:lpstr>When is a large object collected? </vt:lpstr>
      <vt:lpstr>LOH Performance Implications </vt:lpstr>
      <vt:lpstr>LOH Performance Implications </vt:lpstr>
      <vt:lpstr>LOH Performance Implications </vt:lpstr>
      <vt:lpstr>Garbage Collection and Performance </vt:lpstr>
      <vt:lpstr>Garbage Collection and Performance </vt:lpstr>
      <vt:lpstr>Garbage Collection and Performance </vt:lpstr>
      <vt:lpstr>Garbage Collection and Performance </vt:lpstr>
      <vt:lpstr>Garbage Collection and Performance </vt:lpstr>
      <vt:lpstr>Garbage Collection and Performance </vt:lpstr>
      <vt:lpstr>Garbage Collection and Performance </vt:lpstr>
      <vt:lpstr>Garbage Collection and Performance </vt:lpstr>
      <vt:lpstr>Garbage Collection and Performance </vt:lpstr>
      <vt:lpstr>Garbage Collection and Performance </vt:lpstr>
      <vt:lpstr>Garbage Collection and Performance </vt:lpstr>
      <vt:lpstr>Garbage Collection and Performance </vt:lpstr>
      <vt:lpstr>Induced Garbage Collection</vt:lpstr>
      <vt:lpstr>Induced Garbage Collection</vt:lpstr>
      <vt:lpstr>GC collection mode </vt:lpstr>
      <vt:lpstr>Latency Modes </vt:lpstr>
      <vt:lpstr>Latency Modes </vt:lpstr>
      <vt:lpstr>Latency Modes </vt:lpstr>
      <vt:lpstr>Latency Modes </vt:lpstr>
      <vt:lpstr>Latency Modes </vt:lpstr>
      <vt:lpstr>Latency Modes </vt:lpstr>
      <vt:lpstr>Latency Modes </vt:lpstr>
      <vt:lpstr>Guidelines for Using Low Latency </vt:lpstr>
      <vt:lpstr>Optimization for Shared Web Hosting</vt:lpstr>
      <vt:lpstr>Optimization for Shared Web Hosting</vt:lpstr>
      <vt:lpstr>Garbage Collection Notifications </vt:lpstr>
      <vt:lpstr>Garbage Collection Notifications </vt:lpstr>
      <vt:lpstr>Garbage Collection Notifications </vt:lpstr>
      <vt:lpstr>Notification Threshold Parameters </vt:lpstr>
      <vt:lpstr>PowerPoint Presentation</vt:lpstr>
      <vt:lpstr>PowerPoint Presentation</vt:lpstr>
      <vt:lpstr>Application Domain Resource Monitoring </vt:lpstr>
      <vt:lpstr>Application Domain Resource Monitoring </vt:lpstr>
      <vt:lpstr>Application Domain Resource Monitoring </vt:lpstr>
      <vt:lpstr>Application Domain Resource Monitoring </vt:lpstr>
      <vt:lpstr>Application Domain Resource Monitoring </vt:lpstr>
      <vt:lpstr>PowerPoint Presentation</vt:lpstr>
      <vt:lpstr>ETW</vt:lpstr>
      <vt:lpstr>Application Domain Resource Monitoring </vt:lpstr>
      <vt:lpstr>Application Domain Resource Monitoring </vt:lpstr>
      <vt:lpstr>Application Domain Resource Monitoring </vt:lpstr>
      <vt:lpstr>Application Domain Resource Monitoring </vt:lpstr>
      <vt:lpstr>Using ARM </vt:lpstr>
      <vt:lpstr>Using ARM </vt:lpstr>
      <vt:lpstr>Weak References </vt:lpstr>
      <vt:lpstr>Weak References </vt:lpstr>
      <vt:lpstr>Weak References </vt:lpstr>
      <vt:lpstr>Weak References </vt:lpstr>
      <vt:lpstr>Short and Long Weak References </vt:lpstr>
      <vt:lpstr>Short and Long Weak References </vt:lpstr>
      <vt:lpstr>Guidelines for Using Weak References </vt:lpstr>
      <vt:lpstr>PowerPoint Presentation</vt:lpstr>
      <vt:lpstr>Windows Memory Architecture </vt:lpstr>
      <vt:lpstr>Windows Memory Architecture </vt:lpstr>
      <vt:lpstr>Windows Memory Architecture </vt:lpstr>
      <vt:lpstr>Windows Memory Architecture - Stack  </vt:lpstr>
      <vt:lpstr>Windows Memory Architecture - Stack  </vt:lpstr>
      <vt:lpstr>Windows Memory Architecture - Stack  </vt:lpstr>
      <vt:lpstr>Stack</vt:lpstr>
      <vt:lpstr>Heap</vt:lpstr>
      <vt:lpstr>Heap</vt:lpstr>
      <vt:lpstr>Passing parameters </vt:lpstr>
      <vt:lpstr>Passing parameters </vt:lpstr>
      <vt:lpstr>Passing parameters </vt:lpstr>
      <vt:lpstr>Boxing and unboxing </vt:lpstr>
      <vt:lpstr>Garbage collection </vt:lpstr>
      <vt:lpstr>Garbage collection </vt:lpstr>
      <vt:lpstr>Inspection and collection </vt:lpstr>
      <vt:lpstr>Inspection and collection </vt:lpstr>
      <vt:lpstr>Inspection and collection </vt:lpstr>
      <vt:lpstr>SOH cleanup – heap compaction</vt:lpstr>
      <vt:lpstr>LOH sweeping – free space tracking</vt:lpstr>
      <vt:lpstr>Consecutive allocation on the SOH</vt:lpstr>
      <vt:lpstr>Consecutive allocation on the SOH</vt:lpstr>
      <vt:lpstr>Consecutive allocation on the SOH</vt:lpstr>
      <vt:lpstr>Consecutive allocation on the SOH</vt:lpstr>
      <vt:lpstr>Consecutive allocation on the SOH</vt:lpstr>
      <vt:lpstr>Consecutive allocation on the SOH</vt:lpstr>
      <vt:lpstr>Consecutive allocation on the SOH</vt:lpstr>
      <vt:lpstr>Consecutive allocation on the SOH</vt:lpstr>
      <vt:lpstr>Consecutive allocation on the SOH</vt:lpstr>
      <vt:lpstr>Performance implications </vt:lpstr>
      <vt:lpstr>PowerPoint Presentation</vt:lpstr>
      <vt:lpstr>Finalization</vt:lpstr>
      <vt:lpstr>Finalization</vt:lpstr>
      <vt:lpstr>Finalization</vt:lpstr>
      <vt:lpstr>Finalization</vt:lpstr>
      <vt:lpstr>Finalization</vt:lpstr>
      <vt:lpstr>Fundamental of Finalization </vt:lpstr>
      <vt:lpstr>Fundamental of Finalization </vt:lpstr>
      <vt:lpstr>Fundamental of Finalization </vt:lpstr>
      <vt:lpstr>Fundamental of Finalization </vt:lpstr>
      <vt:lpstr>Fundamental of Finalization </vt:lpstr>
      <vt:lpstr>Fundamental of Finalization </vt:lpstr>
      <vt:lpstr>Fundamental of Finalization </vt:lpstr>
      <vt:lpstr>Fundamental of Finalization </vt:lpstr>
      <vt:lpstr>Fundamental of Finalization </vt:lpstr>
      <vt:lpstr>Fundamental of Finalization </vt:lpstr>
      <vt:lpstr>Finalization</vt:lpstr>
      <vt:lpstr>Finalization</vt:lpstr>
      <vt:lpstr>PowerPoint Presentation</vt:lpstr>
      <vt:lpstr>Reclaiming GC Memory</vt:lpstr>
      <vt:lpstr>Reclaiming GC Memory</vt:lpstr>
      <vt:lpstr>Reclaiming GC Memory</vt:lpstr>
      <vt:lpstr>Key points about Garbage Collector </vt:lpstr>
      <vt:lpstr>Key points about Garbage Collector </vt:lpstr>
      <vt:lpstr>Generations in Managed Heap </vt:lpstr>
      <vt:lpstr>Generations in Managed Heap </vt:lpstr>
      <vt:lpstr>Generations in Managed Heap </vt:lpstr>
      <vt:lpstr>Garbage Collector Working Phase </vt:lpstr>
      <vt:lpstr>Garbage Collector Working Phase </vt:lpstr>
      <vt:lpstr>Garbage Collection Algorithm </vt:lpstr>
      <vt:lpstr>Garbage Collection Algorithm </vt:lpstr>
      <vt:lpstr>Memory Reclaim Process </vt:lpstr>
      <vt:lpstr>Memory Reclaim Process </vt:lpstr>
      <vt:lpstr>Memory Reclaim Process </vt:lpstr>
      <vt:lpstr>Memory Reclaim Process </vt:lpstr>
      <vt:lpstr>PowerPoint Presentation</vt:lpstr>
      <vt:lpstr>Garbage Collection Modes</vt:lpstr>
      <vt:lpstr>Garbage Collection Modes </vt:lpstr>
      <vt:lpstr>Garbage Collection Modes </vt:lpstr>
      <vt:lpstr>Garbage Collection Modes </vt:lpstr>
      <vt:lpstr>Garbage Collection Modes </vt:lpstr>
      <vt:lpstr>Garbage Collection Modes </vt:lpstr>
      <vt:lpstr>Garbage Collection Modes </vt:lpstr>
      <vt:lpstr>Garbage Collection Modes </vt:lpstr>
      <vt:lpstr>Workstation GC: non-concurrent mode </vt:lpstr>
      <vt:lpstr>Workstation GC: concurrent mode</vt:lpstr>
      <vt:lpstr>Workstation GC: concurrent mode</vt:lpstr>
      <vt:lpstr>Server GC</vt:lpstr>
      <vt:lpstr>Server GC</vt:lpstr>
      <vt:lpstr>Server GC</vt:lpstr>
      <vt:lpstr>PowerPoint Presentation</vt:lpstr>
      <vt:lpstr>PowerPoint Presentation</vt:lpstr>
      <vt:lpstr>Leaking Memory </vt:lpstr>
      <vt:lpstr>Leaking Memory </vt:lpstr>
      <vt:lpstr>Leaking Memory </vt:lpstr>
      <vt:lpstr>Leaking Memory </vt:lpstr>
      <vt:lpstr>Leaking Memory </vt:lpstr>
      <vt:lpstr>Leaking Memory </vt:lpstr>
      <vt:lpstr>Leaking Memory </vt:lpstr>
      <vt:lpstr>Leaking Memory </vt:lpstr>
      <vt:lpstr>Leaking Memory </vt:lpstr>
      <vt:lpstr>Leaking Memory </vt:lpstr>
      <vt:lpstr>Leaking Memory </vt:lpstr>
      <vt:lpstr>Leaking Memory </vt:lpstr>
      <vt:lpstr>Leak Detection Tool</vt:lpstr>
      <vt:lpstr>Leak Detection Tool</vt:lpstr>
      <vt:lpstr>Leak Detection Tool</vt:lpstr>
      <vt:lpstr>Leak Detection Tool</vt:lpstr>
      <vt:lpstr>Leak Detection Tool</vt:lpstr>
      <vt:lpstr>Leak Detection Tool</vt:lpstr>
      <vt:lpstr>Leak Detection Tool</vt:lpstr>
      <vt:lpstr>Leak Detection Tool</vt:lpstr>
      <vt:lpstr>ANTS Profiler Features</vt:lpstr>
      <vt:lpstr>ANTS Profiler Features</vt:lpstr>
      <vt:lpstr>ANTS Profiler Features</vt:lpstr>
      <vt:lpstr>.NET Memory Profiler</vt:lpstr>
      <vt:lpstr>PowerPoint Presentation</vt:lpstr>
      <vt:lpstr>Dump Analysis</vt:lpstr>
      <vt:lpstr>Dump Analysis</vt:lpstr>
      <vt:lpstr>Dump Analysis</vt:lpstr>
      <vt:lpstr>Dump Analysis</vt:lpstr>
      <vt:lpstr>Dump Analysis</vt:lpstr>
      <vt:lpstr>Dump Analysis</vt:lpstr>
      <vt:lpstr>Dump Analysis</vt:lpstr>
      <vt:lpstr>ProcDump</vt:lpstr>
      <vt:lpstr>ProcDump</vt:lpstr>
      <vt:lpstr>Dump Analysis</vt:lpstr>
      <vt:lpstr>Dump Analysis</vt:lpstr>
      <vt:lpstr>Debuggers</vt:lpstr>
      <vt:lpstr>Comparison of Debuggers</vt:lpstr>
      <vt:lpstr>WinDbg </vt:lpstr>
      <vt:lpstr>PDB files</vt:lpstr>
      <vt:lpstr>Debugging Scenarios </vt:lpstr>
      <vt:lpstr>Debugging Scenarios </vt:lpstr>
      <vt:lpstr>Debugging Scenarios </vt:lpstr>
      <vt:lpstr>Debugging Scenarios </vt:lpstr>
      <vt:lpstr>WinDbg Features </vt:lpstr>
      <vt:lpstr>WinDbg Features </vt:lpstr>
      <vt:lpstr>Crash Dump Analysis </vt:lpstr>
      <vt:lpstr>Crash Dump Analysis </vt:lpstr>
      <vt:lpstr>Crash Dump Analysis </vt:lpstr>
      <vt:lpstr>windbg</vt:lpstr>
      <vt:lpstr>How to Examine Heap </vt:lpstr>
      <vt:lpstr>How to Examine Heap </vt:lpstr>
      <vt:lpstr>How to Examine Heap </vt:lpstr>
      <vt:lpstr>How to Examine Heap </vt:lpstr>
      <vt:lpstr>Corrupt Heap Analysis</vt:lpstr>
      <vt:lpstr>How to Examine Heap </vt:lpstr>
      <vt:lpstr>VSPerfCmd </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1120</cp:revision>
  <dcterms:created xsi:type="dcterms:W3CDTF">2012-03-13T15:47:14Z</dcterms:created>
  <dcterms:modified xsi:type="dcterms:W3CDTF">2019-05-28T08:35:22Z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